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65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6" r:id="rId16"/>
    <p:sldId id="287" r:id="rId17"/>
    <p:sldId id="288" r:id="rId18"/>
    <p:sldId id="291" r:id="rId19"/>
    <p:sldId id="290" r:id="rId20"/>
    <p:sldId id="293" r:id="rId21"/>
    <p:sldId id="281" r:id="rId22"/>
  </p:sldIdLst>
  <p:sldSz cx="7772400" cy="5829300"/>
  <p:notesSz cx="7772400" cy="58293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710" y="11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2930" y="1810862"/>
            <a:ext cx="6606540" cy="27699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5860" y="3303270"/>
            <a:ext cx="54406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B6EC643B-4EE3-4D86-AC19-BDCF67FC5380}" type="datetimeFigureOut">
              <a:rPr lang="pt-BR" smtClean="0"/>
              <a:t>25/09/2023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4FD9BEE1-1C07-49EE-BAE7-E18F8EFE21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14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5055" y="266221"/>
            <a:ext cx="6678401" cy="247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AUDIÊNCIA PÚBLICA</a:t>
            </a:r>
          </a:p>
          <a:p>
            <a:pPr marL="87947" marR="0">
              <a:lnSpc>
                <a:spcPts val="5585"/>
              </a:lnSpc>
              <a:spcBef>
                <a:spcPts val="1197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DE AVALIAÇÃO DAS</a:t>
            </a:r>
          </a:p>
          <a:p>
            <a:pPr marL="810895" marR="0">
              <a:lnSpc>
                <a:spcPts val="5585"/>
              </a:lnSpc>
              <a:spcBef>
                <a:spcPts val="1197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METAS FISCAIS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411" y="2975001"/>
            <a:ext cx="6069660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3939" y="230654"/>
            <a:ext cx="5740530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FUNDEB E MAGISTÉRIO (STN)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164973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522" y="2012387"/>
            <a:ext cx="3125289" cy="667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8605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do FUNDEB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Pagamento com Profissionais do Magistério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08816" y="2012387"/>
            <a:ext cx="703064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68007" y="2012387"/>
            <a:ext cx="28790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39271" y="2240759"/>
            <a:ext cx="1042243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4.524.362,65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3.375.439,30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45097" y="2471264"/>
            <a:ext cx="53377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74,61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9997" y="2909124"/>
            <a:ext cx="7568632" cy="1262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contabilizou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4.524.362,65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foram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aplicados</a:t>
            </a:r>
            <a:r>
              <a:rPr sz="15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remuneração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15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professores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efetivo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exercício</a:t>
            </a:r>
            <a:r>
              <a:rPr sz="1500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28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</a:p>
          <a:p>
            <a:pPr marL="0" marR="0">
              <a:lnSpc>
                <a:spcPts val="1675"/>
              </a:lnSpc>
              <a:spcBef>
                <a:spcPts val="250"/>
              </a:spcBef>
              <a:spcAft>
                <a:spcPts val="0"/>
              </a:spcAft>
            </a:pP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magistério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importância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3.375.439,30.</a:t>
            </a:r>
            <a:r>
              <a:rPr sz="1500" spc="2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Isto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representa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uma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5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43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1675"/>
              </a:lnSpc>
              <a:spcBef>
                <a:spcPts val="351"/>
              </a:spcBef>
              <a:spcAft>
                <a:spcPts val="0"/>
              </a:spcAft>
            </a:pP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74,61%,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evidenciando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município</a:t>
            </a:r>
            <a:r>
              <a:rPr sz="15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b="1" spc="10" dirty="0">
                <a:solidFill>
                  <a:srgbClr val="000000"/>
                </a:solidFill>
                <a:latin typeface="Arial"/>
                <a:cs typeface="Arial"/>
              </a:rPr>
              <a:t>Cumpriu</a:t>
            </a:r>
            <a:r>
              <a:rPr sz="1500" b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Mínimo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70%,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disposto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15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0" dirty="0">
                <a:solidFill>
                  <a:srgbClr val="000000"/>
                </a:solidFill>
                <a:latin typeface="Arial"/>
                <a:cs typeface="Arial"/>
              </a:rPr>
              <a:t>artigo</a:t>
            </a:r>
          </a:p>
          <a:p>
            <a:pPr marL="0" marR="0">
              <a:lnSpc>
                <a:spcPts val="1675"/>
              </a:lnSpc>
              <a:spcBef>
                <a:spcPts val="259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26, da Lei 14.113/2020 de 25 de Dezembro de 2020.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9997" y="4385105"/>
            <a:ext cx="7568021" cy="501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Obs: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Município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deverá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aplicar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índice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70%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remuneração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profissionais</a:t>
            </a:r>
            <a:r>
              <a:rPr sz="15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educação básica em efetivo exercício até o último Quadrimestre do exercício.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1554" y="230654"/>
            <a:ext cx="580535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LEI COMPLEMENTAR 141/2012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807901"/>
            <a:ext cx="104279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Art. 7º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663068"/>
            <a:ext cx="7568471" cy="2387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"Os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Municípios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Distrito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  <a:r>
              <a:rPr sz="2400" i="1" spc="10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88" dirty="0">
                <a:solidFill>
                  <a:srgbClr val="000000"/>
                </a:solidFill>
                <a:latin typeface="Arial"/>
                <a:cs typeface="Arial"/>
              </a:rPr>
              <a:t>devem,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anualmente,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aplicar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Ações</a:t>
            </a:r>
            <a:r>
              <a:rPr sz="2400" i="1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Serviços</a:t>
            </a:r>
            <a:r>
              <a:rPr sz="2400" i="1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Públicos</a:t>
            </a:r>
            <a:r>
              <a:rPr sz="24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equivalente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1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15%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2400" i="1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7" dirty="0">
                <a:solidFill>
                  <a:srgbClr val="000000"/>
                </a:solidFill>
                <a:latin typeface="Arial"/>
                <a:cs typeface="Arial"/>
              </a:rPr>
              <a:t>resultantes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de impostos a que se refere art. 156 e dos recursos de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tratam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158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alínea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inciso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sz="24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24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7" dirty="0">
                <a:solidFill>
                  <a:srgbClr val="000000"/>
                </a:solidFill>
                <a:latin typeface="Arial"/>
                <a:cs typeface="Arial"/>
              </a:rPr>
              <a:t>caput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 o § 3º do art. 159, todos da Constituição Federal".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852" y="227093"/>
            <a:ext cx="7540703" cy="435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b="1" u="sng" dirty="0">
                <a:solidFill>
                  <a:srgbClr val="000000"/>
                </a:solidFill>
                <a:latin typeface="Arial"/>
                <a:cs typeface="Arial"/>
              </a:rPr>
              <a:t>QUADRO DE APLICAÇÃO NA SAÚDE (STN)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820904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2484" y="1355782"/>
            <a:ext cx="1246687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1510" y="1442459"/>
            <a:ext cx="68215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7185" y="1529136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89178" y="1529136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8572" y="1701019"/>
            <a:ext cx="577485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49165" y="1701019"/>
            <a:ext cx="822438" cy="503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33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4.063.821,40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21.707.728,73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25.771.550,13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75551" y="1701019"/>
            <a:ext cx="472864" cy="503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2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15,77</a:t>
            </a:r>
          </a:p>
          <a:p>
            <a:pPr marL="2912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84,23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8572" y="1874374"/>
            <a:ext cx="142761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Transferências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8572" y="2049202"/>
            <a:ext cx="1829008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800" b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4" dirty="0">
                <a:solidFill>
                  <a:srgbClr val="000000"/>
                </a:solidFill>
                <a:latin typeface="Arial"/>
                <a:cs typeface="Arial"/>
              </a:rPr>
              <a:t>LÍQUIDA</a:t>
            </a:r>
            <a:r>
              <a:rPr sz="800" b="1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72049" y="2222557"/>
            <a:ext cx="1287550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REALIZADA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65212" y="2309234"/>
            <a:ext cx="2294735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3" dirty="0">
                <a:solidFill>
                  <a:srgbClr val="000000"/>
                </a:solidFill>
                <a:latin typeface="Arial"/>
                <a:cs typeface="Arial"/>
              </a:rPr>
              <a:t>(Por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6" dirty="0">
                <a:solidFill>
                  <a:srgbClr val="000000"/>
                </a:solidFill>
                <a:latin typeface="Arial"/>
                <a:cs typeface="Arial"/>
              </a:rPr>
              <a:t>Sub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5" dirty="0">
                <a:solidFill>
                  <a:srgbClr val="000000"/>
                </a:solidFill>
                <a:latin typeface="Arial"/>
                <a:cs typeface="Arial"/>
              </a:rPr>
              <a:t>Função)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117185" y="2395912"/>
            <a:ext cx="286336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989178" y="2395912"/>
            <a:ext cx="245561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8572" y="2567793"/>
            <a:ext cx="197496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ATENÇÃO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BÁSICA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(XL)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(IV</a:t>
            </a:r>
            <a:r>
              <a:rPr sz="800" spc="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XXXII)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78298" y="2567793"/>
            <a:ext cx="764167" cy="501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8.449.875,78</a:t>
            </a:r>
          </a:p>
          <a:p>
            <a:pPr marL="72809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18.340,06</a:t>
            </a:r>
          </a:p>
          <a:p>
            <a:pPr marL="14563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700,00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904672" y="2567793"/>
            <a:ext cx="414593" cy="3285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32,79</a:t>
            </a:r>
          </a:p>
          <a:p>
            <a:pPr marL="29133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0,07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8572" y="2741149"/>
            <a:ext cx="2778586" cy="676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VIGILÂNCIA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SANITÁRIA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(XLIII)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(VII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7" dirty="0">
                <a:solidFill>
                  <a:srgbClr val="000000"/>
                </a:solidFill>
                <a:latin typeface="Arial"/>
                <a:cs typeface="Arial"/>
              </a:rPr>
              <a:t>XXXV)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VIGILÂNCIA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EPIDEMIOLÓGICA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3" dirty="0">
                <a:solidFill>
                  <a:srgbClr val="000000"/>
                </a:solidFill>
                <a:latin typeface="Arial"/>
                <a:cs typeface="Arial"/>
              </a:rPr>
              <a:t>(XLIV)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=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(VIII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+</a:t>
            </a:r>
            <a:r>
              <a:rPr sz="800" spc="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000000"/>
                </a:solidFill>
                <a:latin typeface="Arial"/>
                <a:cs typeface="Arial"/>
              </a:rPr>
              <a:t>XXXVI)</a:t>
            </a:r>
          </a:p>
          <a:p>
            <a:pPr marL="0" marR="0">
              <a:lnSpc>
                <a:spcPts val="921"/>
              </a:lnSpc>
              <a:spcBef>
                <a:spcPts val="493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(-)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4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consideradas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 o</a:t>
            </a:r>
            <a:r>
              <a:rPr sz="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000000"/>
                </a:solidFill>
                <a:latin typeface="Arial"/>
                <a:cs typeface="Arial"/>
              </a:rPr>
              <a:t>dispositivo</a:t>
            </a:r>
            <a:r>
              <a:rPr sz="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legal</a:t>
            </a:r>
          </a:p>
          <a:p>
            <a:pPr marL="0" marR="0">
              <a:lnSpc>
                <a:spcPts val="921"/>
              </a:lnSpc>
              <a:spcBef>
                <a:spcPts val="404"/>
              </a:spcBef>
              <a:spcAft>
                <a:spcPts val="0"/>
              </a:spcAft>
            </a:pPr>
            <a:r>
              <a:rPr sz="800" b="1" spc="17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GASTOS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800" b="1" spc="18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933806" y="2914504"/>
            <a:ext cx="356322" cy="155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878298" y="3087858"/>
            <a:ext cx="764167" cy="32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2.720.991,64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5.747.924,20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904672" y="3087858"/>
            <a:ext cx="414593" cy="329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1"/>
              </a:lnSpc>
              <a:spcBef>
                <a:spcPts val="0"/>
              </a:spcBef>
              <a:spcAft>
                <a:spcPts val="0"/>
              </a:spcAft>
            </a:pPr>
            <a:r>
              <a:rPr sz="800" spc="12" dirty="0">
                <a:solidFill>
                  <a:srgbClr val="000000"/>
                </a:solidFill>
                <a:latin typeface="Arial"/>
                <a:cs typeface="Arial"/>
              </a:rPr>
              <a:t>10,56</a:t>
            </a:r>
          </a:p>
          <a:p>
            <a:pPr marL="0" marR="0">
              <a:lnSpc>
                <a:spcPts val="921"/>
              </a:lnSpc>
              <a:spcBef>
                <a:spcPts val="454"/>
              </a:spcBef>
              <a:spcAft>
                <a:spcPts val="0"/>
              </a:spcAft>
            </a:pPr>
            <a:r>
              <a:rPr sz="800" b="1" spc="12" dirty="0">
                <a:solidFill>
                  <a:srgbClr val="000000"/>
                </a:solidFill>
                <a:latin typeface="Arial"/>
                <a:cs typeface="Arial"/>
              </a:rPr>
              <a:t>22,30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9997" y="3644200"/>
            <a:ext cx="7568845" cy="5083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5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demonstra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analisado,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5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500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500" spc="14" dirty="0">
                <a:solidFill>
                  <a:srgbClr val="000000"/>
                </a:solidFill>
                <a:latin typeface="Arial"/>
                <a:cs typeface="Arial"/>
              </a:rPr>
              <a:t>saúde</a:t>
            </a:r>
          </a:p>
          <a:p>
            <a:pPr marL="0" marR="0">
              <a:lnSpc>
                <a:spcPts val="1675"/>
              </a:lnSpc>
              <a:spcBef>
                <a:spcPts val="301"/>
              </a:spcBef>
              <a:spcAft>
                <a:spcPts val="0"/>
              </a:spcAft>
            </a:pP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foi de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22,30%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, evidenciando o </a:t>
            </a:r>
            <a:r>
              <a:rPr sz="1500" b="1" dirty="0">
                <a:solidFill>
                  <a:srgbClr val="000000"/>
                </a:solidFill>
                <a:latin typeface="Arial"/>
                <a:cs typeface="Arial"/>
              </a:rPr>
              <a:t>Cumprimento </a:t>
            </a:r>
            <a:r>
              <a:rPr sz="1500" dirty="0">
                <a:solidFill>
                  <a:srgbClr val="000000"/>
                </a:solidFill>
                <a:latin typeface="Arial"/>
                <a:cs typeface="Arial"/>
              </a:rPr>
              <a:t>do dispositivo legal.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1554" y="230654"/>
            <a:ext cx="5805354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LEI COMPLEMENTAR 101/2000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807901"/>
            <a:ext cx="716823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Art. 19º Inciso III e Art. 20º Inciso III Alíneas a e 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2663068"/>
            <a:ext cx="7568661" cy="198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"As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despesas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com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pessoal,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não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poderão</a:t>
            </a:r>
            <a:r>
              <a:rPr sz="2400" i="1" spc="1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29" dirty="0">
                <a:solidFill>
                  <a:srgbClr val="000000"/>
                </a:solidFill>
                <a:latin typeface="Arial"/>
                <a:cs typeface="Arial"/>
              </a:rPr>
              <a:t>ultrapassar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os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índices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6%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2400" i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legislativo,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54%</a:t>
            </a:r>
            <a:r>
              <a:rPr sz="2400" i="1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2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2400" i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400" i="1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60%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i="1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esfera</a:t>
            </a:r>
            <a:r>
              <a:rPr sz="2400" i="1" spc="5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4" dirty="0">
                <a:solidFill>
                  <a:srgbClr val="000000"/>
                </a:solidFill>
                <a:latin typeface="Arial"/>
                <a:cs typeface="Arial"/>
              </a:rPr>
              <a:t>municipal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consolidada,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sobe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2400" i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2400" i="1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corrente</a:t>
            </a:r>
            <a:r>
              <a:rPr sz="2400" i="1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liquida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dos últimos 12 meses.".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2012" y="227093"/>
            <a:ext cx="5704379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u="sng" dirty="0">
                <a:solidFill>
                  <a:srgbClr val="000000"/>
                </a:solidFill>
                <a:latin typeface="Arial"/>
                <a:cs typeface="Arial"/>
              </a:rPr>
              <a:t>COMPARATIVO DAS DESPESAS</a:t>
            </a:r>
            <a:r>
              <a:rPr lang="pt-BR" sz="1400" b="1" u="sng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00000"/>
                </a:solidFill>
                <a:latin typeface="Arial"/>
                <a:cs typeface="Arial"/>
              </a:rPr>
              <a:t>COM PESSOAL</a:t>
            </a:r>
            <a:r>
              <a:rPr lang="pt-BR" sz="1400" b="1" u="sng" dirty="0">
                <a:solidFill>
                  <a:srgbClr val="000000"/>
                </a:solidFill>
                <a:latin typeface="Arial"/>
                <a:cs typeface="Arial"/>
              </a:rPr>
              <a:t> - EXECUTIVO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612927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260" y="2460342"/>
            <a:ext cx="215094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3839" y="2460342"/>
            <a:ext cx="87235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6710" y="2460342"/>
            <a:ext cx="94851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Legislativo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74281" y="2460342"/>
            <a:ext cx="10753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Consolidado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2688713"/>
            <a:ext cx="4057367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Total da Despesa com Pessoal para Fins de Apuração do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- TDP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26585" y="2780153"/>
            <a:ext cx="33488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19.045.686,18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1.168.331,18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20.214.017,36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3102098"/>
            <a:ext cx="3455670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 Ajustada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Apuração do Limite - TDP sobre a RCL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Máximo (Inciso I, II e III do art. 20 da LRF)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7555" y="3102098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45.131.774,35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55414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42,20%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54,00%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08751" y="3332603"/>
            <a:ext cx="584522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2,59%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6,00%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77355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44,79%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60,00%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61024"/>
              </p:ext>
            </p:extLst>
          </p:nvPr>
        </p:nvGraphicFramePr>
        <p:xfrm>
          <a:off x="141784" y="682402"/>
          <a:ext cx="7630616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3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Apuração do Cumprimento do Limite Legal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DTP e Apuração do Cumprimento do Limite Legal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Valor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% sobre a RCL Ajustada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= RECEITA CORRENTE LÍQUIDA AJUSTADA PARA CÁLCULO DOS LIMITES DA DESPESA COM </a:t>
                      </a:r>
                      <a:br>
                        <a:rPr lang="pt-BR" sz="1200" u="none" strike="noStrike">
                          <a:effectLst/>
                        </a:rPr>
                      </a:br>
                      <a:r>
                        <a:rPr lang="pt-BR" sz="1200" u="none" strike="noStrike">
                          <a:effectLst/>
                        </a:rPr>
                        <a:t>  PESSOAL (VII) = (IV - V - VI)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44.986.275,30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DESPESA TOTAL COM PESSOAL - DTP (VIII) = (IIIa + IIIb)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19.045.686,18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42,34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LIMITE MÁXIMO (IX) (incisos I, II e III, art. 20 da LRF)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24.292.588,66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54,00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LIMITE PRUDENCIAL (X) = (0,95 x IX) (parágrafo único do art. 22 da LRF)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23.077.959,23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51,30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7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LIMITE DE ALERTA (XI) = (0,90 x IX) (inciso II do §1º do art. 59 da LRF)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21.863.329,80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 dirty="0">
                          <a:effectLst/>
                        </a:rPr>
                        <a:t>48,60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2012" y="227093"/>
            <a:ext cx="5704379" cy="339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u="sng" dirty="0">
                <a:solidFill>
                  <a:srgbClr val="000000"/>
                </a:solidFill>
                <a:latin typeface="Arial"/>
                <a:cs typeface="Arial"/>
              </a:rPr>
              <a:t>COMPARATIVO DAS DESPESAS</a:t>
            </a:r>
            <a:r>
              <a:rPr lang="pt-BR" sz="1400" b="1" u="sng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00000"/>
                </a:solidFill>
                <a:latin typeface="Arial"/>
                <a:cs typeface="Arial"/>
              </a:rPr>
              <a:t>COM PESSOAL</a:t>
            </a:r>
            <a:r>
              <a:rPr lang="pt-BR" sz="1400" b="1" u="sng" dirty="0">
                <a:solidFill>
                  <a:srgbClr val="000000"/>
                </a:solidFill>
                <a:latin typeface="Arial"/>
                <a:cs typeface="Arial"/>
              </a:rPr>
              <a:t> - LEGISLATIVO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612927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260" y="2460342"/>
            <a:ext cx="215094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3839" y="2460342"/>
            <a:ext cx="87235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6710" y="2460342"/>
            <a:ext cx="94851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Legislativo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74281" y="2460342"/>
            <a:ext cx="10753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Consolidado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2688713"/>
            <a:ext cx="4057367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Total da Despesa com Pessoal para Fins de Apuração do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- TDP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26585" y="2780153"/>
            <a:ext cx="33488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19.045.686,18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1.168.331,18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20.214.017,36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3102098"/>
            <a:ext cx="3455670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 Ajustada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Apuração do Limite - TDP sobre a RCL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Máximo (Inciso I, II e III do art. 20 da LRF)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7555" y="3102098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45.131.774,35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55414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42,20%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54,00%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08751" y="3332603"/>
            <a:ext cx="584522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2,59%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6,00%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77355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44,79%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60,00%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32028"/>
              </p:ext>
            </p:extLst>
          </p:nvPr>
        </p:nvGraphicFramePr>
        <p:xfrm>
          <a:off x="0" y="682403"/>
          <a:ext cx="7772400" cy="5040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8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8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Apuração do Cumprimento do Limite Legal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DTP e Apuração do Cumprimento do Limite Legal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Valor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% sobre a RCL Ajustada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8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= RECEITA CORRENTE LÍQUIDA AJUSTADA PARA CÁLCULO DOS LIMITES DA DESPESA COM </a:t>
                      </a:r>
                      <a:br>
                        <a:rPr lang="pt-BR" sz="1200" u="none" strike="noStrike">
                          <a:effectLst/>
                        </a:rPr>
                      </a:br>
                      <a:r>
                        <a:rPr lang="pt-BR" sz="1200" u="none" strike="noStrike">
                          <a:effectLst/>
                        </a:rPr>
                        <a:t>  PESSOAL (VII) = (IV - V - VI)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44.986.275,30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u="none" strike="noStrike">
                          <a:effectLst/>
                        </a:rPr>
                        <a:t> 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DESPESA TOTAL COM PESSOAL - DTP (VIII) = (IIIa + IIIb)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1.168.383,13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2,60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LIMITE MÁXIMO (IX) (incisos I, II e III, art. 20 da LRF)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2.699.176,52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6,00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9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LIMITE PRUDENCIAL (X) = (0,95 x IX) (parágrafo único do art. 22 da LRF)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2.564.217,69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5,70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LIMITE DE ALERTA (XI) = (0,90 x IX) (inciso II do §1º do art. 59 da LRF)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>
                          <a:effectLst/>
                        </a:rPr>
                        <a:t>2.429.258,87</a:t>
                      </a:r>
                      <a:endParaRPr lang="pt-BR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500" u="none" strike="noStrike" dirty="0">
                          <a:effectLst/>
                        </a:rPr>
                        <a:t>5,40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19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2012" y="227093"/>
            <a:ext cx="5704379" cy="339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u="sng" dirty="0">
                <a:solidFill>
                  <a:srgbClr val="000000"/>
                </a:solidFill>
                <a:latin typeface="Arial"/>
                <a:cs typeface="Arial"/>
              </a:rPr>
              <a:t>COMPARATIVO DAS DESPESAS</a:t>
            </a:r>
            <a:r>
              <a:rPr lang="pt-BR" sz="1400" b="1" u="sng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000000"/>
                </a:solidFill>
                <a:latin typeface="Arial"/>
                <a:cs typeface="Arial"/>
              </a:rPr>
              <a:t>COM PESSOAL</a:t>
            </a:r>
            <a:r>
              <a:rPr lang="pt-BR" sz="1400" b="1" u="sng" dirty="0">
                <a:solidFill>
                  <a:srgbClr val="000000"/>
                </a:solidFill>
                <a:latin typeface="Arial"/>
                <a:cs typeface="Arial"/>
              </a:rPr>
              <a:t> - CONSOLIDADO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612927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260" y="2460342"/>
            <a:ext cx="215094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3839" y="2460342"/>
            <a:ext cx="87235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6710" y="2460342"/>
            <a:ext cx="94851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Legislativo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74281" y="2460342"/>
            <a:ext cx="10753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Consolidado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2688713"/>
            <a:ext cx="4057367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Total da Despesa com Pessoal para Fins de Apuração do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- TDP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26585" y="2780153"/>
            <a:ext cx="33488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19.045.686,18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1.168.331,18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20.214.017,36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3102098"/>
            <a:ext cx="3455670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 Ajustada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Apuração do Limite - TDP sobre a RCL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Máximo (Inciso I, II e III do art. 20 da LRF)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7555" y="3102098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45.131.774,35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55414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42,20%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54,00%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08751" y="3332603"/>
            <a:ext cx="584522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2,59%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6,00%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77355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44,79%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60,00%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65911"/>
              </p:ext>
            </p:extLst>
          </p:nvPr>
        </p:nvGraphicFramePr>
        <p:xfrm>
          <a:off x="141784" y="682402"/>
          <a:ext cx="7630616" cy="4824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6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4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Apuração do Cumprimento do Limite Legal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DTP e Apuração do Cumprimento do Limite Legal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9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Valor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% sobre a RCL Ajustada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= RECEITA CORRENTE LÍQUIDA AJUSTADA PARA CÁLCULO DOS LIMITES DA DESPESA COM </a:t>
                      </a:r>
                      <a:br>
                        <a:rPr lang="pt-BR" sz="1200" u="none" strike="noStrike">
                          <a:effectLst/>
                        </a:rPr>
                      </a:br>
                      <a:r>
                        <a:rPr lang="pt-BR" sz="1200" u="none" strike="noStrike">
                          <a:effectLst/>
                        </a:rPr>
                        <a:t>  PESSOAL (VII) = (IV - V - VI)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44.986.275,30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9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DESPESA TOTAL COM PESSOAL - DTP (VIII) = (IIIa + IIIb)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20.214.069,31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44,93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9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LIMITE MÁXIMO (IX) (incisos I, II e III, art. 20 da LRF)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26.991.765,18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60,00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9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LIMITE PRUDENCIAL (X) = (0,95 x IX) (parágrafo único do art. 22 da LRF)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25.642.176,92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57,00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3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  LIMITE DE ALERTA (XI) = (0,90 x IX) (inciso II do §1º do art. 59 da LRF)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effectLst/>
                        </a:rPr>
                        <a:t>24.292.588,66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effectLst/>
                        </a:rPr>
                        <a:t>54,00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24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2012" y="227093"/>
            <a:ext cx="5704379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b="1" u="sng" dirty="0">
                <a:solidFill>
                  <a:srgbClr val="000000"/>
                </a:solidFill>
                <a:latin typeface="Arial"/>
                <a:cs typeface="Arial"/>
              </a:rPr>
              <a:t>DÍVIDA E ENDIVIDAMENTO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1612927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2260" y="2460342"/>
            <a:ext cx="215094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PESSOAL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3839" y="2460342"/>
            <a:ext cx="87235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26710" y="2460342"/>
            <a:ext cx="94851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Legislativo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74281" y="2460342"/>
            <a:ext cx="10753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Consolidado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2688713"/>
            <a:ext cx="4057367" cy="391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Total da Despesa com Pessoal para Fins de Apuração do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- TDP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26585" y="2780153"/>
            <a:ext cx="334881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19.045.686,18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1.168.331,18</a:t>
            </a:r>
            <a:r>
              <a:rPr sz="1200" spc="10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20.214.017,36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3102098"/>
            <a:ext cx="3455670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 Corrente Líquida (RCL) Ajustada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Apuração do Limite - TDP sobre a RCL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Limite Máximo (Inciso I, II e III do art. 20 da LRF)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37555" y="3102098"/>
            <a:ext cx="1127001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45.131.774,35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55414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42,20%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54,00%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08751" y="3332603"/>
            <a:ext cx="584522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2,59%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6,00%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777355" y="3332603"/>
            <a:ext cx="669280" cy="438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44,79%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60,00%</a:t>
            </a: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19919"/>
              </p:ext>
            </p:extLst>
          </p:nvPr>
        </p:nvGraphicFramePr>
        <p:xfrm>
          <a:off x="141784" y="1978545"/>
          <a:ext cx="7630615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7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722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CONTRATO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PRAZO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VALOR CONTRATADO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PARCELAS AMORTIZADAS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VALOR DISPENDIDO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SALDO DEVEDOR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445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Pró transporte 502004-74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240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662.818,75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218.464,15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   632.019,55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FINISA 603389-69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3.000.000,00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  299.400,90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  3.000.000,00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120" marR="9120" marT="91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7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82344" y="218461"/>
            <a:ext cx="237626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Acumulado </a:t>
            </a:r>
            <a:r>
              <a:rPr sz="1200" b="1" dirty="0" err="1">
                <a:solidFill>
                  <a:srgbClr val="000000"/>
                </a:solidFill>
                <a:latin typeface="Arial"/>
                <a:cs typeface="Arial"/>
              </a:rPr>
              <a:t>até</a:t>
            </a: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Agosto</a:t>
            </a: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/2023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747" y="309902"/>
            <a:ext cx="2904312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DEMONSTRATIVO RESTOS A PAGAR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747" y="628671"/>
            <a:ext cx="396300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INSCRITOS PROCESSADOS E NAO PROCESSADOS</a:t>
            </a:r>
          </a:p>
          <a:p>
            <a:pPr marL="31775" marR="0">
              <a:lnSpc>
                <a:spcPts val="1005"/>
              </a:lnSpc>
              <a:spcBef>
                <a:spcPts val="48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- RESTOS PROCESSADOS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93372" y="628671"/>
            <a:ext cx="104224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5.070.147,49</a:t>
            </a:r>
          </a:p>
          <a:p>
            <a:pPr marL="0" marR="0">
              <a:lnSpc>
                <a:spcPts val="1005"/>
              </a:lnSpc>
              <a:spcBef>
                <a:spcPts val="48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2.143,657,13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3522" y="1035260"/>
            <a:ext cx="1898903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- RESTOS NAO PROCESSADOS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593372" y="1035260"/>
            <a:ext cx="819782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2.926.490,36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1747" y="1219221"/>
            <a:ext cx="278574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LIQUIDAÇÃO DE RESTOS A PAGAR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93372" y="1219221"/>
            <a:ext cx="91514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70C0"/>
                </a:solidFill>
                <a:latin typeface="Arial"/>
                <a:cs typeface="Arial"/>
              </a:rPr>
              <a:t>1.322.438,52</a:t>
            </a:r>
            <a:endParaRPr sz="1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747" y="1446552"/>
            <a:ext cx="481827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PAGAMENTO DE RESTOS PROCESSADOS E N PROCESSADOS</a:t>
            </a:r>
          </a:p>
          <a:p>
            <a:pPr marL="28244" marR="0">
              <a:lnSpc>
                <a:spcPts val="893"/>
              </a:lnSpc>
              <a:spcBef>
                <a:spcPts val="474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- RESTOS NAO PROCESSADOS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93372" y="1446552"/>
            <a:ext cx="104224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70C0"/>
                </a:solidFill>
                <a:latin typeface="Arial"/>
                <a:cs typeface="Arial"/>
              </a:rPr>
              <a:t>2.471.895,65</a:t>
            </a:r>
            <a:endParaRPr sz="12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marR="0">
              <a:lnSpc>
                <a:spcPts val="893"/>
              </a:lnSpc>
              <a:spcBef>
                <a:spcPts val="474"/>
              </a:spcBef>
              <a:spcAft>
                <a:spcPts val="0"/>
              </a:spcAft>
            </a:pP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1.532.391,86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91" y="1837116"/>
            <a:ext cx="145084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- RESTOS PROCESSADOS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93372" y="1837116"/>
            <a:ext cx="660896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886.657,13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11747" y="2006621"/>
            <a:ext cx="247238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CANCELAMENTOS DE RESTOS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93372" y="2006621"/>
            <a:ext cx="104224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1.257.</a:t>
            </a:r>
            <a:r>
              <a:rPr lang="pt-BR" sz="1200" b="1" dirty="0">
                <a:solidFill>
                  <a:srgbClr val="0070C0"/>
                </a:solidFill>
                <a:latin typeface="Arial"/>
                <a:cs typeface="Arial"/>
              </a:rPr>
              <a:t>490,30</a:t>
            </a:r>
            <a:endParaRPr sz="1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1747" y="2885461"/>
            <a:ext cx="23539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70C0"/>
                </a:solidFill>
                <a:latin typeface="Arial"/>
                <a:cs typeface="Arial"/>
              </a:rPr>
              <a:t>SALDO DE RESTOS A PAGAR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93371" y="2885461"/>
            <a:ext cx="1042243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70C0"/>
                </a:solidFill>
                <a:latin typeface="Arial"/>
                <a:cs typeface="Arial"/>
              </a:rPr>
              <a:t>1.340.761,54</a:t>
            </a:r>
            <a:endParaRPr sz="12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A6AED5C0-86B0-4F6E-9679-7C1D8D95B4D1}"/>
              </a:ext>
            </a:extLst>
          </p:cNvPr>
          <p:cNvSpPr txBox="1"/>
          <p:nvPr/>
        </p:nvSpPr>
        <p:spPr>
          <a:xfrm>
            <a:off x="211747" y="3185548"/>
            <a:ext cx="235399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RESTOS PROCESSADOS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AC643D00-80C8-4EEC-AA96-63E682818089}"/>
              </a:ext>
            </a:extLst>
          </p:cNvPr>
          <p:cNvSpPr txBox="1"/>
          <p:nvPr/>
        </p:nvSpPr>
        <p:spPr>
          <a:xfrm>
            <a:off x="5593371" y="3177115"/>
            <a:ext cx="1042243" cy="148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object 17">
            <a:extLst>
              <a:ext uri="{FF2B5EF4-FFF2-40B4-BE49-F238E27FC236}">
                <a16:creationId xmlns:a16="http://schemas.microsoft.com/office/drawing/2014/main" id="{B284D043-877B-4C83-B06C-26CBB74DBBAE}"/>
              </a:ext>
            </a:extLst>
          </p:cNvPr>
          <p:cNvSpPr txBox="1"/>
          <p:nvPr/>
        </p:nvSpPr>
        <p:spPr>
          <a:xfrm>
            <a:off x="211747" y="3483684"/>
            <a:ext cx="2666341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 - </a:t>
            </a: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RESTOS NÃO PROCESSADOS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1E6651E-AAF1-40F1-AAA3-92B9875B6A1A}"/>
              </a:ext>
            </a:extLst>
          </p:cNvPr>
          <p:cNvSpPr txBox="1"/>
          <p:nvPr/>
        </p:nvSpPr>
        <p:spPr>
          <a:xfrm>
            <a:off x="5593370" y="3502022"/>
            <a:ext cx="1042243" cy="148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800" b="1" dirty="0">
                <a:solidFill>
                  <a:srgbClr val="000000"/>
                </a:solidFill>
                <a:latin typeface="Arial"/>
                <a:cs typeface="Arial"/>
              </a:rPr>
              <a:t>1.340.761,54</a:t>
            </a:r>
            <a:endParaRPr sz="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91035" y="218461"/>
            <a:ext cx="179556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Acumulado </a:t>
            </a:r>
            <a:r>
              <a:rPr sz="1200" b="1" dirty="0" err="1">
                <a:solidFill>
                  <a:srgbClr val="000000"/>
                </a:solidFill>
                <a:latin typeface="Arial"/>
                <a:cs typeface="Arial"/>
              </a:rPr>
              <a:t>até</a:t>
            </a: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 A</a:t>
            </a: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gosto</a:t>
            </a: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2023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747" y="309902"/>
            <a:ext cx="4394428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DEMONSTRATIVO ALIENAÇÃO DE ATIVOS E APLICAÇÃO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1747" y="628671"/>
            <a:ext cx="2735450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SALDOS EM BANCO EM 31/12/2022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91035" y="628671"/>
            <a:ext cx="915144" cy="435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588.737,15</a:t>
            </a:r>
          </a:p>
          <a:p>
            <a:pPr marL="0" marR="0">
              <a:lnSpc>
                <a:spcPts val="1340"/>
              </a:lnSpc>
              <a:spcBef>
                <a:spcPts val="4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1747" y="856002"/>
            <a:ext cx="4344008" cy="663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RECEITA COM ALIENAÇÃO DE BENS MOVEIS E IMOVEIS</a:t>
            </a:r>
          </a:p>
          <a:p>
            <a:pPr marL="0" marR="0">
              <a:lnSpc>
                <a:spcPts val="1340"/>
              </a:lnSpc>
              <a:spcBef>
                <a:spcPts val="4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REMUNERAÇÃO DE DEPÓSITOS BANCARIOS</a:t>
            </a:r>
          </a:p>
          <a:p>
            <a:pPr marL="0" marR="0">
              <a:lnSpc>
                <a:spcPts val="1340"/>
              </a:lnSpc>
              <a:spcBef>
                <a:spcPts val="4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DESPESAS COM RECURSOS DE ALIENÇÃO DE ATIVOS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91035" y="1083331"/>
            <a:ext cx="915144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18.894,74</a:t>
            </a:r>
            <a:endParaRPr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>
              <a:lnSpc>
                <a:spcPts val="1340"/>
              </a:lnSpc>
              <a:spcBef>
                <a:spcPts val="499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588.011,50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1746" y="1765321"/>
            <a:ext cx="288236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SALDO EM </a:t>
            </a: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AGOSTO 2023</a:t>
            </a:r>
          </a:p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endParaRPr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91035" y="1765321"/>
            <a:ext cx="830386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19.</a:t>
            </a:r>
            <a:r>
              <a:rPr lang="pt-BR" sz="1200" b="1" dirty="0">
                <a:solidFill>
                  <a:srgbClr val="000000"/>
                </a:solidFill>
                <a:latin typeface="Arial"/>
                <a:cs typeface="Arial"/>
              </a:rPr>
              <a:t>620,39</a:t>
            </a:r>
            <a:endParaRPr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1868" y="230654"/>
            <a:ext cx="6884607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LEI COMPLEMENTAR 101/2000 - LRF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1807901"/>
            <a:ext cx="3000522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Arial"/>
                <a:cs typeface="Arial"/>
              </a:rPr>
              <a:t>Art. 9º, Parágrafo 4º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3282282"/>
            <a:ext cx="7568574" cy="2386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"Até</a:t>
            </a:r>
            <a:r>
              <a:rPr sz="2400" i="1" spc="7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8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8" dirty="0">
                <a:solidFill>
                  <a:srgbClr val="000000"/>
                </a:solidFill>
                <a:latin typeface="Arial"/>
                <a:cs typeface="Arial"/>
              </a:rPr>
              <a:t>dos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meses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8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Maio,</a:t>
            </a:r>
            <a:r>
              <a:rPr sz="2400" i="1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59" dirty="0">
                <a:solidFill>
                  <a:srgbClr val="000000"/>
                </a:solidFill>
                <a:latin typeface="Arial"/>
                <a:cs typeface="Arial"/>
              </a:rPr>
              <a:t>Setembro</a:t>
            </a:r>
            <a:r>
              <a:rPr sz="2400" i="1" spc="7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Fevereiro,</a:t>
            </a:r>
            <a:r>
              <a:rPr sz="2400" i="1" spc="10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400" i="1" spc="1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Poder</a:t>
            </a:r>
            <a:r>
              <a:rPr sz="2400" i="1" spc="10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Executivo</a:t>
            </a:r>
            <a:r>
              <a:rPr sz="2400" i="1" spc="10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5" dirty="0">
                <a:solidFill>
                  <a:srgbClr val="000000"/>
                </a:solidFill>
                <a:latin typeface="Arial"/>
                <a:cs typeface="Arial"/>
              </a:rPr>
              <a:t>demonstrará</a:t>
            </a:r>
            <a:r>
              <a:rPr sz="2400" i="1" spc="10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cumprimento</a:t>
            </a:r>
            <a:r>
              <a:rPr sz="2400" i="1" spc="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das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metas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fiscais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cada</a:t>
            </a:r>
            <a:r>
              <a:rPr sz="2400" i="1" spc="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1" dirty="0">
                <a:solidFill>
                  <a:srgbClr val="000000"/>
                </a:solidFill>
                <a:latin typeface="Arial"/>
                <a:cs typeface="Arial"/>
              </a:rPr>
              <a:t>quadrimestre,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audiência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pública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comissão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referida</a:t>
            </a:r>
            <a:r>
              <a:rPr sz="2400" i="1" spc="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400" i="1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1º</a:t>
            </a:r>
            <a:r>
              <a:rPr sz="2400" i="1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16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</a:p>
          <a:p>
            <a:pPr marL="0" marR="0">
              <a:lnSpc>
                <a:spcPts val="2681"/>
              </a:lnSpc>
              <a:spcBef>
                <a:spcPts val="431"/>
              </a:spcBef>
              <a:spcAft>
                <a:spcPts val="0"/>
              </a:spcAft>
            </a:pP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art.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166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CF</a:t>
            </a:r>
            <a:r>
              <a:rPr sz="2400" i="1" spc="1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ou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equivalente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nas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Casas</a:t>
            </a:r>
            <a:r>
              <a:rPr sz="2400" i="1" spc="1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i="1" spc="33" dirty="0">
                <a:solidFill>
                  <a:srgbClr val="000000"/>
                </a:solidFill>
                <a:latin typeface="Arial"/>
                <a:cs typeface="Arial"/>
              </a:rPr>
              <a:t>Legislativa</a:t>
            </a:r>
          </a:p>
          <a:p>
            <a:pPr marL="0" marR="0">
              <a:lnSpc>
                <a:spcPts val="2681"/>
              </a:lnSpc>
              <a:spcBef>
                <a:spcPts val="481"/>
              </a:spcBef>
              <a:spcAft>
                <a:spcPts val="0"/>
              </a:spcAft>
            </a:pPr>
            <a:r>
              <a:rPr sz="2400" i="1" dirty="0">
                <a:solidFill>
                  <a:srgbClr val="000000"/>
                </a:solidFill>
                <a:latin typeface="Arial"/>
                <a:cs typeface="Arial"/>
              </a:rPr>
              <a:t>estaduais e municipais".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5800" y="772413"/>
            <a:ext cx="7200800" cy="1231106"/>
          </a:xfrm>
        </p:spPr>
        <p:txBody>
          <a:bodyPr/>
          <a:lstStyle/>
          <a:p>
            <a:pPr algn="ctr"/>
            <a:r>
              <a:rPr lang="pt-BR" sz="4000" b="1" dirty="0">
                <a:latin typeface="Times New Roman" pitchFamily="18" charset="0"/>
                <a:cs typeface="Times New Roman" pitchFamily="18" charset="0"/>
              </a:rPr>
              <a:t>RETENÇÕES DE IR PESSOA JURÍDICA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240" y="2180168"/>
            <a:ext cx="6610334" cy="2815513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Município regulamentou a retenção ampla do imposto de renda, com retenções a partir de 01 de agosto de 2023, conforme IN 1.234/2012, mediante o decreto 205/2023.</a:t>
            </a:r>
          </a:p>
          <a:p>
            <a:endParaRPr lang="pt-B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Montante arrecadado em AGOSTO – </a:t>
            </a:r>
          </a:p>
          <a:p>
            <a:r>
              <a:rPr lang="pt-B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R$ 7.004,81</a:t>
            </a:r>
          </a:p>
        </p:txBody>
      </p:sp>
    </p:spTree>
    <p:extLst>
      <p:ext uri="{BB962C8B-B14F-4D97-AF65-F5344CB8AC3E}">
        <p14:creationId xmlns:p14="http://schemas.microsoft.com/office/powerpoint/2010/main" val="357153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835" y="0"/>
            <a:ext cx="7760322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1268" y="1504636"/>
            <a:ext cx="1245874" cy="747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585"/>
              </a:lnSpc>
              <a:spcBef>
                <a:spcPts val="0"/>
              </a:spcBef>
              <a:spcAft>
                <a:spcPts val="0"/>
              </a:spcAft>
            </a:pPr>
            <a:r>
              <a:rPr sz="5000" b="1" dirty="0">
                <a:solidFill>
                  <a:srgbClr val="000000"/>
                </a:solidFill>
                <a:latin typeface="Arial"/>
                <a:cs typeface="Arial"/>
              </a:rPr>
              <a:t>FIM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3166" y="2194570"/>
            <a:ext cx="5086068" cy="1483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39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OBRIGADO PELA</a:t>
            </a:r>
          </a:p>
          <a:p>
            <a:pPr marL="746607" marR="0">
              <a:lnSpc>
                <a:spcPts val="5139"/>
              </a:lnSpc>
              <a:spcBef>
                <a:spcPts val="1151"/>
              </a:spcBef>
              <a:spcAft>
                <a:spcPts val="0"/>
              </a:spcAft>
            </a:pPr>
            <a:r>
              <a:rPr sz="4600" b="1" dirty="0">
                <a:solidFill>
                  <a:srgbClr val="000000"/>
                </a:solidFill>
                <a:latin typeface="Arial"/>
                <a:cs typeface="Arial"/>
              </a:rPr>
              <a:t>PRESENÇA!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2803" y="219982"/>
            <a:ext cx="7162851" cy="79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EXECUÇÃO ORÇAMENTÁRIA DA RECEITA POR</a:t>
            </a:r>
          </a:p>
          <a:p>
            <a:pPr marL="2015032" marR="0">
              <a:lnSpc>
                <a:spcPts val="2681"/>
              </a:lnSpc>
              <a:spcBef>
                <a:spcPts val="524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UNIDADE GESTORA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38530" y="1325172"/>
            <a:ext cx="265323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3129" y="1401372"/>
            <a:ext cx="97070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962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PREVISÃO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ATUALIZADA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38659" y="1401372"/>
            <a:ext cx="1161521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037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ARRECADADO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ATÉ O PERÍODO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59864" y="1477572"/>
            <a:ext cx="139422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UNIDADE GESTORA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19836" y="1477572"/>
            <a:ext cx="702712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REALIZA</a:t>
            </a:r>
          </a:p>
          <a:p>
            <a:pPr marL="179896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1828219"/>
            <a:ext cx="2650384" cy="381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PREFEITURA MUNICIPAL DE GUATAMBU</a:t>
            </a:r>
          </a:p>
          <a:p>
            <a:pPr marL="0" marR="0">
              <a:lnSpc>
                <a:spcPts val="1117"/>
              </a:lnSpc>
              <a:spcBef>
                <a:spcPts val="4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GERAL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70944" y="1828219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37.669.290,00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81915" y="1828219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33.374.020,25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268718" y="1828219"/>
            <a:ext cx="47021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88,60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70944" y="2030022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37.669.290,00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81915" y="2030022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33.374.020,25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68718" y="2030022"/>
            <a:ext cx="47021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88,60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2839" y="230654"/>
            <a:ext cx="5062792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RECEITA ORÇAMENTÁRIA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105" y="849950"/>
            <a:ext cx="1568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603911"/>
            <a:ext cx="5862805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Quadro Comparativo da Execução da Receita Orçamentária Até o Período por Categoria Econômica: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52810" y="1786664"/>
            <a:ext cx="97070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962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PREVISÃO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ATUALIZADA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17858" y="1786664"/>
            <a:ext cx="1358772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ARRECADADO ATÉ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37524" y="1862864"/>
            <a:ext cx="794531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96239" y="1862864"/>
            <a:ext cx="80178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Percentual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1126" y="1939064"/>
            <a:ext cx="872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O PERÍODO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2118261"/>
            <a:ext cx="3186556" cy="8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CORRENTES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DE CAPITAL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CORRENTES INTRA-ORÇAMENTÁRIAS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RECEITAS DE CAPITAL INTRA-ORÇAMENTÁRIAS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TOTAL GERAL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774692" y="2118261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37.669.290,00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33795" y="2118261"/>
            <a:ext cx="964567" cy="8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31.164.338,23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2.209.682,02</a:t>
            </a:r>
          </a:p>
          <a:p>
            <a:pPr marL="564895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564895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33.374.020,25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268718" y="2118261"/>
            <a:ext cx="470210" cy="80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82,73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171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88,60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339588" y="2270661"/>
            <a:ext cx="399578" cy="484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74692" y="2739164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37.669.290,00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9997" y="3062586"/>
            <a:ext cx="7568477" cy="1354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Considerando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todas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fontes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recursos,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2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83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</a:p>
          <a:p>
            <a:pPr marL="0" marR="0">
              <a:lnSpc>
                <a:spcPts val="2234"/>
              </a:lnSpc>
              <a:spcBef>
                <a:spcPts val="46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realizada consolidada foi de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R$ 33.374.020,25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para uma previsão</a:t>
            </a:r>
          </a:p>
          <a:p>
            <a:pPr marL="0" marR="0">
              <a:lnSpc>
                <a:spcPts val="2234"/>
              </a:lnSpc>
              <a:spcBef>
                <a:spcPts val="478"/>
              </a:spcBef>
              <a:spcAft>
                <a:spcPts val="0"/>
              </a:spcAft>
            </a:pP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anual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atualizada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  <a:r>
              <a:rPr sz="2000" b="1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spc="50" dirty="0">
                <a:solidFill>
                  <a:srgbClr val="000000"/>
                </a:solidFill>
                <a:latin typeface="Arial"/>
                <a:cs typeface="Arial"/>
              </a:rPr>
              <a:t>37.669.290,00</a:t>
            </a:r>
            <a:r>
              <a:rPr sz="2000" b="1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correspondendo</a:t>
            </a:r>
            <a:r>
              <a:rPr sz="2000" spc="3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3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um</a:t>
            </a:r>
          </a:p>
          <a:p>
            <a:pPr marL="0" marR="0">
              <a:lnSpc>
                <a:spcPts val="2234"/>
              </a:lnSpc>
              <a:spcBef>
                <a:spcPts val="52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percentual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realização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88,60%.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32839" y="230654"/>
            <a:ext cx="5062792" cy="463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RECEITA ORÇAMENTÁRIA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105" y="849950"/>
            <a:ext cx="1568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997" y="1603911"/>
            <a:ext cx="6561686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Quadro o Comparativo de Arrecadação das Principais Receitas até o Período entre o Exercício Anterior e o Atual: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7636" y="1786664"/>
            <a:ext cx="1196739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ESPECIFICAÇÃO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43161" y="1786664"/>
            <a:ext cx="918432" cy="3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2022</a:t>
            </a:r>
          </a:p>
          <a:p>
            <a:pPr marL="130505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575.231,06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02264" y="1786664"/>
            <a:ext cx="918432" cy="3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2023</a:t>
            </a:r>
          </a:p>
          <a:p>
            <a:pPr marL="130505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597.509,96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3222" y="1786664"/>
            <a:ext cx="1066565" cy="3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Diferença</a:t>
            </a:r>
          </a:p>
          <a:p>
            <a:pPr marL="349250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22.278,90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02959" y="1786664"/>
            <a:ext cx="1235933" cy="3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% Crescimento</a:t>
            </a:r>
          </a:p>
          <a:p>
            <a:pPr marL="836371" marR="0">
              <a:lnSpc>
                <a:spcPts val="1117"/>
              </a:lnSpc>
              <a:spcBef>
                <a:spcPts val="293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3,87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89522" y="1965861"/>
            <a:ext cx="441727" cy="484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IPTU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ISS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ITBI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67748" y="2118261"/>
            <a:ext cx="89393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1.893.892,88</a:t>
            </a:r>
          </a:p>
          <a:p>
            <a:pPr marL="105918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489.201,65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326852" y="2118261"/>
            <a:ext cx="893936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2.149.847,98</a:t>
            </a:r>
          </a:p>
          <a:p>
            <a:pPr marL="10591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492.459,72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691860" y="2118261"/>
            <a:ext cx="788020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255.955,10</a:t>
            </a:r>
          </a:p>
          <a:p>
            <a:pPr marL="141223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3.258,07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268718" y="2118261"/>
            <a:ext cx="470210" cy="332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13,51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0,67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9522" y="2423061"/>
            <a:ext cx="674538" cy="78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IRRF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FPM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ICMS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IPVA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73666" y="2423061"/>
            <a:ext cx="78802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523.877,45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32769" y="2423061"/>
            <a:ext cx="78802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824.003,74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543651" y="2423061"/>
            <a:ext cx="936228" cy="96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209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300.126,29</a:t>
            </a:r>
          </a:p>
          <a:p>
            <a:pPr marL="148209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260.307,98</a:t>
            </a:r>
          </a:p>
          <a:p>
            <a:pPr marL="105917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-191.545,65</a:t>
            </a:r>
          </a:p>
          <a:p>
            <a:pPr marL="148209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144.564,44</a:t>
            </a:r>
          </a:p>
          <a:p>
            <a:pPr marL="148209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388.715,27</a:t>
            </a:r>
          </a:p>
          <a:p>
            <a:pPr marL="0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-2.055.714,86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268718" y="2423061"/>
            <a:ext cx="470210" cy="789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57,29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3,83</a:t>
            </a:r>
          </a:p>
          <a:p>
            <a:pPr marL="2832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-1,88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24,01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9,45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997136" y="2575461"/>
            <a:ext cx="964567" cy="80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11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6.791.166,34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10.200.893,48</a:t>
            </a:r>
          </a:p>
          <a:p>
            <a:pPr marL="17653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602.131,67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4.111.586,06</a:t>
            </a:r>
          </a:p>
          <a:p>
            <a:pPr marL="70611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9.058.094,12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256240" y="2575461"/>
            <a:ext cx="964567" cy="80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611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7.051.474,32</a:t>
            </a:r>
          </a:p>
          <a:p>
            <a:pPr marL="0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10.009.347,83</a:t>
            </a:r>
          </a:p>
          <a:p>
            <a:pPr marL="176529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746.696,11</a:t>
            </a:r>
          </a:p>
          <a:p>
            <a:pPr marL="70611" marR="0">
              <a:lnSpc>
                <a:spcPts val="1117"/>
              </a:lnSpc>
              <a:spcBef>
                <a:spcPts val="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4.500.301,33</a:t>
            </a:r>
          </a:p>
          <a:p>
            <a:pPr marL="70611" marR="0">
              <a:lnSpc>
                <a:spcPts val="1117"/>
              </a:lnSpc>
              <a:spcBef>
                <a:spcPts val="282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7.002.379,26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89522" y="3204111"/>
            <a:ext cx="1112138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Demais Receitas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226427" y="3204111"/>
            <a:ext cx="512502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-22,69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89522" y="3405914"/>
            <a:ext cx="52643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Totais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997136" y="3405914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34.246.074,71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56240" y="3405914"/>
            <a:ext cx="964567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33.374.020,25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649569" y="3405914"/>
            <a:ext cx="830312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-872.054,46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297039" y="3405914"/>
            <a:ext cx="441870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0000"/>
                </a:solidFill>
                <a:latin typeface="Arial"/>
                <a:cs typeface="Arial"/>
              </a:rPr>
              <a:t>-2,55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35964" y="219982"/>
            <a:ext cx="565652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COMPARATIVO RECEITA x DESPESA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80105" y="746573"/>
            <a:ext cx="1568214" cy="179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9522" y="1222854"/>
            <a:ext cx="2862681" cy="1360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262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Descrição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Correntes Arrecadadas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de Capital Arrecadadas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Correntes Intra Orçamentárias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Receitas de Capital Intra Orçamentárias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 das Receitas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49036" y="1222854"/>
            <a:ext cx="53357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74892" y="1451225"/>
            <a:ext cx="1364003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R$ 31.164.338,23</a:t>
            </a:r>
          </a:p>
          <a:p>
            <a:pPr marL="84734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R$ 2.209.682,02</a:t>
            </a:r>
          </a:p>
          <a:p>
            <a:pPr marL="677875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52767" y="2142740"/>
            <a:ext cx="68612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74892" y="2375379"/>
            <a:ext cx="136400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R$ 33.374.020,25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9522" y="2841342"/>
            <a:ext cx="2363470" cy="43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2623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Descrição</a:t>
            </a:r>
          </a:p>
          <a:p>
            <a:pPr marL="0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Correntes Liquidadas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49036" y="2841342"/>
            <a:ext cx="533576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Valor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374892" y="3069713"/>
            <a:ext cx="1364003" cy="669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R$ 28.177.291,84</a:t>
            </a:r>
          </a:p>
          <a:p>
            <a:pPr marL="84734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R$ 5.008.891,46</a:t>
            </a:r>
          </a:p>
          <a:p>
            <a:pPr marL="677875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9522" y="3300218"/>
            <a:ext cx="2947415" cy="902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de Capital Liquidadas</a:t>
            </a:r>
          </a:p>
          <a:p>
            <a:pPr marL="0" marR="0">
              <a:lnSpc>
                <a:spcPts val="1340"/>
              </a:lnSpc>
              <a:spcBef>
                <a:spcPts val="52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Correntes Intra Orçamentárias</a:t>
            </a:r>
          </a:p>
          <a:p>
            <a:pPr marL="0" marR="0">
              <a:lnSpc>
                <a:spcPts val="1340"/>
              </a:lnSpc>
              <a:spcBef>
                <a:spcPts val="47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Despesas de Capital Intra Orçamentárias</a:t>
            </a:r>
          </a:p>
          <a:p>
            <a:pPr marL="0" marR="0">
              <a:lnSpc>
                <a:spcPts val="1340"/>
              </a:lnSpc>
              <a:spcBef>
                <a:spcPts val="491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Total das Despesas Liquidadas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52767" y="3761228"/>
            <a:ext cx="68612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R$ 0,00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74892" y="3993867"/>
            <a:ext cx="136400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R$ 33.186.183,30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8509" y="4459817"/>
            <a:ext cx="889099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Resultado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73476" y="4459817"/>
            <a:ext cx="897659" cy="43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Quociente</a:t>
            </a:r>
          </a:p>
          <a:p>
            <a:pPr marL="245516" marR="0">
              <a:lnSpc>
                <a:spcPts val="1340"/>
              </a:lnSpc>
              <a:spcBef>
                <a:spcPts val="45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0,99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18172" y="4688188"/>
            <a:ext cx="115216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R$ 187.836,95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6680" y="219982"/>
            <a:ext cx="577499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DESPESAS LIQUIDADAS POR ÓRGÃO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572" y="1220502"/>
            <a:ext cx="2856757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1242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Despesas Liquidadas por Órgão</a:t>
            </a:r>
          </a:p>
          <a:p>
            <a:pPr marL="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Prefeitura Municipal de Guatambu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80878" y="1220502"/>
            <a:ext cx="1317020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Até Agosto/2022</a:t>
            </a:r>
          </a:p>
          <a:p>
            <a:pPr marL="433768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26.527.257,21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41200" y="1220502"/>
            <a:ext cx="597350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A.H</a:t>
            </a:r>
          </a:p>
          <a:p>
            <a:pPr marL="57340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21,36%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02819" y="1220502"/>
            <a:ext cx="1317020" cy="33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Até Agosto/2023</a:t>
            </a:r>
          </a:p>
          <a:p>
            <a:pPr marL="433768" marR="0">
              <a:lnSpc>
                <a:spcPts val="1005"/>
              </a:lnSpc>
              <a:spcBef>
                <a:spcPts val="299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32.193.240,78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2122" y="1550372"/>
            <a:ext cx="1200776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Gabinete do Prefeito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78197" y="1550372"/>
            <a:ext cx="819782" cy="1270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26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567.350,35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3.588.552,31</a:t>
            </a:r>
          </a:p>
          <a:p>
            <a:pPr marL="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7.390.072,29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5.438.496,41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4.639.146,40</a:t>
            </a:r>
          </a:p>
          <a:p>
            <a:pPr marL="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3.010.179,61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1.893.459,84</a:t>
            </a:r>
          </a:p>
          <a:p>
            <a:pPr marL="95326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876.003,23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60479" y="1550372"/>
            <a:ext cx="578122" cy="1601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-27,45%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-11,71%</a:t>
            </a:r>
          </a:p>
          <a:p>
            <a:pPr marL="38062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33,06%</a:t>
            </a:r>
          </a:p>
          <a:p>
            <a:pPr marL="38062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56,19%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-1,93%</a:t>
            </a:r>
          </a:p>
          <a:p>
            <a:pPr marL="38062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10,09%</a:t>
            </a:r>
          </a:p>
          <a:p>
            <a:pPr marL="38062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27,94%</a:t>
            </a:r>
          </a:p>
          <a:p>
            <a:pPr marL="38062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13,35%</a:t>
            </a:r>
          </a:p>
          <a:p>
            <a:pPr marL="38062" marR="0">
              <a:lnSpc>
                <a:spcPts val="1005"/>
              </a:lnSpc>
              <a:spcBef>
                <a:spcPts val="2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13,35%</a:t>
            </a:r>
          </a:p>
          <a:p>
            <a:pPr marL="38062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21,10%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900138" y="1550372"/>
            <a:ext cx="819782" cy="1270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25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411.631,59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3.168.220,89</a:t>
            </a:r>
          </a:p>
          <a:p>
            <a:pPr marL="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9.833.144,80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8.494.339,84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4.549.539,88</a:t>
            </a:r>
          </a:p>
          <a:p>
            <a:pPr marL="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3.313.921,50</a:t>
            </a:r>
          </a:p>
          <a:p>
            <a:pPr marL="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2.422.442,28</a:t>
            </a:r>
          </a:p>
          <a:p>
            <a:pPr marL="95325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992.942,52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8572" y="1706581"/>
            <a:ext cx="2325031" cy="1445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5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Secretaria de Administração e Fazenda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Sec. de Educ. Cultura, Esporte e Turismo</a:t>
            </a:r>
          </a:p>
          <a:p>
            <a:pPr marL="6355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Secretaria de Saúde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Sec. Transportes, Obras e Serv. Urbanos</a:t>
            </a:r>
          </a:p>
          <a:p>
            <a:pPr marL="63550" marR="0">
              <a:lnSpc>
                <a:spcPts val="1005"/>
              </a:lnSpc>
              <a:spcBef>
                <a:spcPts val="22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Sec. da Agricultura e Meio Ambiente</a:t>
            </a:r>
          </a:p>
          <a:p>
            <a:pPr marL="63550" marR="0">
              <a:lnSpc>
                <a:spcPts val="1005"/>
              </a:lnSpc>
              <a:spcBef>
                <a:spcPts val="274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Secretaria da Assistencia Social</a:t>
            </a:r>
          </a:p>
          <a:p>
            <a:pPr marL="0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Camara Municipal de Veradores</a:t>
            </a:r>
          </a:p>
          <a:p>
            <a:pPr marL="63550" marR="0">
              <a:lnSpc>
                <a:spcPts val="1005"/>
              </a:lnSpc>
              <a:spcBef>
                <a:spcPts val="286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Camara Municipal de Vereadores</a:t>
            </a:r>
          </a:p>
          <a:p>
            <a:pPr marL="0" marR="0">
              <a:lnSpc>
                <a:spcPts val="1005"/>
              </a:lnSpc>
              <a:spcBef>
                <a:spcPts val="312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Total das Despesas Liquidadas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73523" y="2819102"/>
            <a:ext cx="72445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876.003,23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95464" y="2819102"/>
            <a:ext cx="724458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Arial"/>
                <a:cs typeface="Arial"/>
              </a:rPr>
              <a:t>992.942,52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614646" y="2986437"/>
            <a:ext cx="88335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27.403.260,44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36588" y="2986437"/>
            <a:ext cx="883350" cy="16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b="1" dirty="0">
                <a:solidFill>
                  <a:srgbClr val="000000"/>
                </a:solidFill>
                <a:latin typeface="Arial"/>
                <a:cs typeface="Arial"/>
              </a:rPr>
              <a:t>33.186.183,30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5540" y="230654"/>
            <a:ext cx="6037262" cy="98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ARTIGO 212 DA CONSTITUIÇÃO</a:t>
            </a:r>
          </a:p>
          <a:p>
            <a:pPr marL="2042921" marR="0">
              <a:lnSpc>
                <a:spcPts val="3351"/>
              </a:lnSpc>
              <a:spcBef>
                <a:spcPts val="668"/>
              </a:spcBef>
              <a:spcAft>
                <a:spcPts val="0"/>
              </a:spcAft>
            </a:pPr>
            <a:r>
              <a:rPr sz="3000" b="1" u="sng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997" y="2322713"/>
            <a:ext cx="7568470" cy="247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51"/>
              </a:lnSpc>
              <a:spcBef>
                <a:spcPts val="0"/>
              </a:spcBef>
              <a:spcAft>
                <a:spcPts val="0"/>
              </a:spcAft>
            </a:pP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"O</a:t>
            </a:r>
            <a:r>
              <a:rPr sz="3000" i="1" spc="8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artigo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212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Constituição</a:t>
            </a:r>
            <a:r>
              <a:rPr sz="3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8" dirty="0">
                <a:solidFill>
                  <a:srgbClr val="000000"/>
                </a:solidFill>
                <a:latin typeface="Arial"/>
                <a:cs typeface="Arial"/>
              </a:rPr>
              <a:t>Federal</a:t>
            </a:r>
          </a:p>
          <a:p>
            <a:pPr marL="0" marR="0">
              <a:lnSpc>
                <a:spcPts val="3351"/>
              </a:lnSpc>
              <a:spcBef>
                <a:spcPts val="552"/>
              </a:spcBef>
              <a:spcAft>
                <a:spcPts val="0"/>
              </a:spcAft>
            </a:pP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define</a:t>
            </a:r>
            <a:r>
              <a:rPr sz="3000" i="1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3000" i="1" spc="11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obrigatoriedade</a:t>
            </a:r>
            <a:r>
              <a:rPr sz="3000" i="1" spc="9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9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39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</a:p>
          <a:p>
            <a:pPr marL="0" marR="0">
              <a:lnSpc>
                <a:spcPts val="3351"/>
              </a:lnSpc>
              <a:spcBef>
                <a:spcPts val="601"/>
              </a:spcBef>
              <a:spcAft>
                <a:spcPts val="0"/>
              </a:spcAft>
            </a:pP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mínima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25%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Receita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Resultante</a:t>
            </a:r>
            <a:r>
              <a:rPr sz="3000" i="1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49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0" marR="0">
              <a:lnSpc>
                <a:spcPts val="3351"/>
              </a:lnSpc>
              <a:spcBef>
                <a:spcPts val="551"/>
              </a:spcBef>
              <a:spcAft>
                <a:spcPts val="0"/>
              </a:spcAft>
            </a:pP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Impostos,</a:t>
            </a:r>
            <a:r>
              <a:rPr sz="3000" i="1" spc="5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na</a:t>
            </a:r>
            <a:r>
              <a:rPr sz="3000" i="1" spc="57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200" dirty="0">
                <a:solidFill>
                  <a:srgbClr val="000000"/>
                </a:solidFill>
                <a:latin typeface="Arial"/>
                <a:cs typeface="Arial"/>
              </a:rPr>
              <a:t>Manutenção</a:t>
            </a:r>
            <a:r>
              <a:rPr sz="3000" i="1" spc="57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</a:p>
          <a:p>
            <a:pPr marL="0" marR="0">
              <a:lnSpc>
                <a:spcPts val="3351"/>
              </a:lnSpc>
              <a:spcBef>
                <a:spcPts val="601"/>
              </a:spcBef>
              <a:spcAft>
                <a:spcPts val="0"/>
              </a:spcAft>
            </a:pP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Desenvolvimento</a:t>
            </a:r>
            <a:r>
              <a:rPr sz="3000" i="1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3000" i="1" spc="3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i="1" spc="100" dirty="0">
                <a:solidFill>
                  <a:srgbClr val="000000"/>
                </a:solidFill>
                <a:latin typeface="Arial"/>
                <a:cs typeface="Arial"/>
              </a:rPr>
              <a:t>Ensino".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7768158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2152" y="219982"/>
            <a:ext cx="660410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0000"/>
                </a:solidFill>
                <a:latin typeface="Arial"/>
                <a:cs typeface="Arial"/>
              </a:rPr>
              <a:t>QUADRO DE APLICAÇÃO NO ENSINO (STN)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6946" y="751994"/>
            <a:ext cx="2134541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2º Quadrimestre de 2023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09057" y="1296197"/>
            <a:ext cx="121352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 REALIZADA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79536" y="1390495"/>
            <a:ext cx="666105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119205" y="1484792"/>
            <a:ext cx="28227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90588" y="1484792"/>
            <a:ext cx="24273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9522" y="1671965"/>
            <a:ext cx="564604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Impostos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59312" y="1671965"/>
            <a:ext cx="802134" cy="530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4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4.063.821,40</a:t>
            </a:r>
          </a:p>
          <a:p>
            <a:pPr marL="0" marR="0">
              <a:lnSpc>
                <a:spcPts val="893"/>
              </a:lnSpc>
              <a:spcBef>
                <a:spcPts val="59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21.709.262,28</a:t>
            </a:r>
          </a:p>
          <a:p>
            <a:pPr marL="0" marR="0">
              <a:lnSpc>
                <a:spcPts val="893"/>
              </a:lnSpc>
              <a:spcBef>
                <a:spcPts val="6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25.773.083,68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80402" y="1671965"/>
            <a:ext cx="463153" cy="530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244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15,77</a:t>
            </a:r>
          </a:p>
          <a:p>
            <a:pPr marL="28244" marR="0">
              <a:lnSpc>
                <a:spcPts val="893"/>
              </a:lnSpc>
              <a:spcBef>
                <a:spcPts val="59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84,23</a:t>
            </a:r>
          </a:p>
          <a:p>
            <a:pPr marL="0" marR="0">
              <a:lnSpc>
                <a:spcPts val="893"/>
              </a:lnSpc>
              <a:spcBef>
                <a:spcPts val="6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100,00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9522" y="1860560"/>
            <a:ext cx="1797252" cy="341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Receitas de Transferências</a:t>
            </a:r>
          </a:p>
          <a:p>
            <a:pPr marL="19050" marR="0">
              <a:lnSpc>
                <a:spcPts val="893"/>
              </a:lnSpc>
              <a:spcBef>
                <a:spcPts val="602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RECEITA LÍQUIDA DE IMPOSTOS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189245" y="2229647"/>
            <a:ext cx="1253151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DESPESA REALIZADA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89115" y="2253460"/>
            <a:ext cx="3646931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DESPESAS COM AÇÕES TÍPICAS DE MDE - RECEITAS DE IMPOSTOS E</a:t>
            </a:r>
          </a:p>
          <a:p>
            <a:pPr marL="1535633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FUNDEB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19205" y="2399192"/>
            <a:ext cx="282277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R$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990588" y="2399192"/>
            <a:ext cx="24273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8572" y="2567315"/>
            <a:ext cx="3607510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22 - TOTAL DAS DESPESAS DE MDE CUSTEADAS COM RECURSOS DE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IMPOSTOS = L20(d ou e)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87556" y="2628275"/>
            <a:ext cx="745628" cy="612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3.587.957,75</a:t>
            </a:r>
          </a:p>
          <a:p>
            <a:pPr marL="0" marR="0">
              <a:lnSpc>
                <a:spcPts val="893"/>
              </a:lnSpc>
              <a:spcBef>
                <a:spcPts val="92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4.341.850,81</a:t>
            </a:r>
          </a:p>
          <a:p>
            <a:pPr marL="197713" marR="0">
              <a:lnSpc>
                <a:spcPts val="893"/>
              </a:lnSpc>
              <a:spcBef>
                <a:spcPts val="92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08647" y="2628275"/>
            <a:ext cx="406648" cy="612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13,92</a:t>
            </a:r>
          </a:p>
          <a:p>
            <a:pPr marL="0" marR="0">
              <a:lnSpc>
                <a:spcPts val="893"/>
              </a:lnSpc>
              <a:spcBef>
                <a:spcPts val="92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16,85</a:t>
            </a:r>
          </a:p>
          <a:p>
            <a:pPr marL="28244" marR="0">
              <a:lnSpc>
                <a:spcPts val="893"/>
              </a:lnSpc>
              <a:spcBef>
                <a:spcPts val="92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08572" y="2858780"/>
            <a:ext cx="3186989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23 - TOTAL DAS RECEITAS TRANSFERIDAS AO FUNDEB = (L4)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08572" y="3028325"/>
            <a:ext cx="3460598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24 - (-) RECEITAS DO FUNDEB NÃO UTILIZADAS NO EXERCÍCIO, EM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VALOR SUPERIOR A 10% = L18(q)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8572" y="3319790"/>
            <a:ext cx="3793844" cy="27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25- VALOR APLICADO ATÉ O PRIMEIRO QUADRIMESTRE QUE INTEGRARÁ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O LIMITE CONSTITUCIONAL = L19.1(x)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958169" y="3380750"/>
            <a:ext cx="604391" cy="443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41.227,62</a:t>
            </a:r>
          </a:p>
          <a:p>
            <a:pPr marL="127101" marR="0">
              <a:lnSpc>
                <a:spcPts val="893"/>
              </a:lnSpc>
              <a:spcBef>
                <a:spcPts val="140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936892" y="3380750"/>
            <a:ext cx="350142" cy="443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0,16</a:t>
            </a:r>
          </a:p>
          <a:p>
            <a:pPr marL="0" marR="0">
              <a:lnSpc>
                <a:spcPts val="893"/>
              </a:lnSpc>
              <a:spcBef>
                <a:spcPts val="1401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08572" y="3611255"/>
            <a:ext cx="3793828" cy="27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26 - (-) RESTOS A PAGAR NÃO PROCESSADOS INSCRITOS NO EXERCÍCIO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SEM DISPONIBILIDADE FINANCEIRA DE REC...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08572" y="3902720"/>
            <a:ext cx="3251826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27 - (-) CANCELAMENTO, NO EXERCÍCIO, DE RESTOS A PAGAR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INSCRITOS COM DISPONIBILIDADE FINANCEIRA DE R...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85270" y="396368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936892" y="3963680"/>
            <a:ext cx="350142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Arial"/>
                <a:cs typeface="Arial"/>
              </a:rPr>
              <a:t>0,00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08572" y="4195608"/>
            <a:ext cx="3726383" cy="273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28 - TOTAL DAS DESPESAS PARA FINS DE LIMITE (22 + 23 - 24 + 25 - 26 -</a:t>
            </a:r>
          </a:p>
          <a:p>
            <a:pPr marL="0" marR="0">
              <a:lnSpc>
                <a:spcPts val="893"/>
              </a:lnSpc>
              <a:spcBef>
                <a:spcPts val="66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27)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887556" y="4256567"/>
            <a:ext cx="74562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7.971.036,18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908647" y="4256567"/>
            <a:ext cx="406648" cy="151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93"/>
              </a:lnSpc>
              <a:spcBef>
                <a:spcPts val="0"/>
              </a:spcBef>
              <a:spcAft>
                <a:spcPts val="0"/>
              </a:spcAft>
            </a:pPr>
            <a:r>
              <a:rPr sz="800" b="1" dirty="0">
                <a:solidFill>
                  <a:srgbClr val="000000"/>
                </a:solidFill>
                <a:latin typeface="Arial"/>
                <a:cs typeface="Arial"/>
              </a:rPr>
              <a:t>30,93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79997" y="4653772"/>
            <a:ext cx="7568374" cy="41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2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Quadro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acima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demonstra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que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final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do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período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analisado,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2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aplicação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em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educação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foi</a:t>
            </a:r>
            <a:r>
              <a:rPr sz="12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200" spc="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000000"/>
                </a:solidFill>
                <a:latin typeface="Arial"/>
                <a:cs typeface="Arial"/>
              </a:rPr>
              <a:t>30,93%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marL="0" marR="0">
              <a:lnSpc>
                <a:spcPts val="1340"/>
              </a:lnSpc>
              <a:spcBef>
                <a:spcPts val="33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evidenciando o </a:t>
            </a:r>
            <a:r>
              <a:rPr sz="1200" b="1" dirty="0">
                <a:solidFill>
                  <a:srgbClr val="000000"/>
                </a:solidFill>
                <a:latin typeface="Arial"/>
                <a:cs typeface="Arial"/>
              </a:rPr>
              <a:t>Cumprimento </a:t>
            </a: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do dispositivo legal.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2048</Words>
  <Application>Microsoft Office PowerPoint</Application>
  <PresentationFormat>Personalizar</PresentationFormat>
  <Paragraphs>520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Theme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RETENÇÕES DE IR PESSOA JURÍDICA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ContainerAdministrator</dc:creator>
  <cp:lastModifiedBy>User</cp:lastModifiedBy>
  <cp:revision>26</cp:revision>
  <dcterms:modified xsi:type="dcterms:W3CDTF">2023-09-25T15:04:50Z</dcterms:modified>
</cp:coreProperties>
</file>