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91" r:id="rId18"/>
    <p:sldId id="288" r:id="rId19"/>
    <p:sldId id="292" r:id="rId20"/>
    <p:sldId id="274" r:id="rId21"/>
  </p:sldIdLst>
  <p:sldSz cx="7772400" cy="5829300"/>
  <p:notesSz cx="7772400" cy="58293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1710" y="11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68158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5055" y="266221"/>
            <a:ext cx="6678401" cy="247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85"/>
              </a:lnSpc>
              <a:spcBef>
                <a:spcPts val="0"/>
              </a:spcBef>
              <a:spcAft>
                <a:spcPts val="0"/>
              </a:spcAft>
            </a:pPr>
            <a:r>
              <a:rPr sz="5000" b="1" dirty="0">
                <a:solidFill>
                  <a:srgbClr val="000000"/>
                </a:solidFill>
                <a:latin typeface="Arial"/>
                <a:cs typeface="Arial"/>
              </a:rPr>
              <a:t>AUDIÊNCIA PÚBLICA</a:t>
            </a:r>
          </a:p>
          <a:p>
            <a:pPr marL="87947" marR="0">
              <a:lnSpc>
                <a:spcPts val="5585"/>
              </a:lnSpc>
              <a:spcBef>
                <a:spcPts val="1197"/>
              </a:spcBef>
              <a:spcAft>
                <a:spcPts val="0"/>
              </a:spcAft>
            </a:pPr>
            <a:r>
              <a:rPr sz="5000" b="1" dirty="0">
                <a:solidFill>
                  <a:srgbClr val="000000"/>
                </a:solidFill>
                <a:latin typeface="Arial"/>
                <a:cs typeface="Arial"/>
              </a:rPr>
              <a:t>DE AVALIAÇÃO DAS</a:t>
            </a:r>
          </a:p>
          <a:p>
            <a:pPr marL="810895" marR="0">
              <a:lnSpc>
                <a:spcPts val="5585"/>
              </a:lnSpc>
              <a:spcBef>
                <a:spcPts val="1197"/>
              </a:spcBef>
              <a:spcAft>
                <a:spcPts val="0"/>
              </a:spcAft>
            </a:pPr>
            <a:r>
              <a:rPr sz="5000" b="1" dirty="0">
                <a:solidFill>
                  <a:srgbClr val="000000"/>
                </a:solidFill>
                <a:latin typeface="Arial"/>
                <a:cs typeface="Arial"/>
              </a:rPr>
              <a:t>METAS FISCAIS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411" y="2975001"/>
            <a:ext cx="6069660" cy="60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000000"/>
                </a:solidFill>
                <a:latin typeface="Arial"/>
                <a:cs typeface="Arial"/>
              </a:rPr>
              <a:t>3º Quadrimestre de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68158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2152" y="219982"/>
            <a:ext cx="6604103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u="sng" dirty="0">
                <a:solidFill>
                  <a:srgbClr val="000000"/>
                </a:solidFill>
                <a:latin typeface="Arial"/>
                <a:cs typeface="Arial"/>
              </a:rPr>
              <a:t>QUADRO DE APLICAÇÃO NO ENSINO (STN)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96946" y="751994"/>
            <a:ext cx="2134541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3º Quadrimestre de 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09057" y="1296197"/>
            <a:ext cx="1213527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RECEITA REALIZADA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79536" y="1390495"/>
            <a:ext cx="666105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RECEITAS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19205" y="1484792"/>
            <a:ext cx="282277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R$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990588" y="1484792"/>
            <a:ext cx="242738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9522" y="1671965"/>
            <a:ext cx="564604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Impostos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859312" y="1671965"/>
            <a:ext cx="802134" cy="530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244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5.866.281,43</a:t>
            </a:r>
          </a:p>
          <a:p>
            <a:pPr marL="0" marR="0">
              <a:lnSpc>
                <a:spcPts val="893"/>
              </a:lnSpc>
              <a:spcBef>
                <a:spcPts val="591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33.203.296,21</a:t>
            </a:r>
          </a:p>
          <a:p>
            <a:pPr marL="0" marR="0">
              <a:lnSpc>
                <a:spcPts val="893"/>
              </a:lnSpc>
              <a:spcBef>
                <a:spcPts val="602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39.069.577,64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880402" y="1671965"/>
            <a:ext cx="463153" cy="530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244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15,01</a:t>
            </a:r>
          </a:p>
          <a:p>
            <a:pPr marL="28244" marR="0">
              <a:lnSpc>
                <a:spcPts val="893"/>
              </a:lnSpc>
              <a:spcBef>
                <a:spcPts val="591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84,99</a:t>
            </a:r>
          </a:p>
          <a:p>
            <a:pPr marL="0" marR="0">
              <a:lnSpc>
                <a:spcPts val="893"/>
              </a:lnSpc>
              <a:spcBef>
                <a:spcPts val="602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100,00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89522" y="1860560"/>
            <a:ext cx="1797252" cy="3416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Receitas de Transferências</a:t>
            </a:r>
          </a:p>
          <a:p>
            <a:pPr marL="19050" marR="0">
              <a:lnSpc>
                <a:spcPts val="893"/>
              </a:lnSpc>
              <a:spcBef>
                <a:spcPts val="602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RECEITA LÍQUIDA DE IMPOSTOS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189245" y="2229647"/>
            <a:ext cx="1253151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DESPESA REALIZADA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89115" y="2253460"/>
            <a:ext cx="3646931" cy="273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DESPESAS COM AÇÕES TÍPICAS DE MDE - RECEITAS DE IMPOSTOS E</a:t>
            </a:r>
          </a:p>
          <a:p>
            <a:pPr marL="1535633" marR="0">
              <a:lnSpc>
                <a:spcPts val="893"/>
              </a:lnSpc>
              <a:spcBef>
                <a:spcPts val="66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FUNDEB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119205" y="2399192"/>
            <a:ext cx="282277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R$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990588" y="2399192"/>
            <a:ext cx="242738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%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08572" y="2567315"/>
            <a:ext cx="3607510" cy="273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22 - TOTAL DAS DESPESAS DE MDE CUSTEADAS COM RECURSOS DE</a:t>
            </a:r>
          </a:p>
          <a:p>
            <a:pPr marL="0" marR="0">
              <a:lnSpc>
                <a:spcPts val="893"/>
              </a:lnSpc>
              <a:spcBef>
                <a:spcPts val="6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IMPOSTOS = L20(d ou e)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887556" y="2628275"/>
            <a:ext cx="745628" cy="612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6.023.213,23</a:t>
            </a:r>
          </a:p>
          <a:p>
            <a:pPr marL="0" marR="0">
              <a:lnSpc>
                <a:spcPts val="893"/>
              </a:lnSpc>
              <a:spcBef>
                <a:spcPts val="921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6.614.709,69</a:t>
            </a:r>
          </a:p>
          <a:p>
            <a:pPr marL="197713" marR="0">
              <a:lnSpc>
                <a:spcPts val="893"/>
              </a:lnSpc>
              <a:spcBef>
                <a:spcPts val="921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908647" y="2628275"/>
            <a:ext cx="406648" cy="612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15,42</a:t>
            </a:r>
          </a:p>
          <a:p>
            <a:pPr marL="0" marR="0">
              <a:lnSpc>
                <a:spcPts val="893"/>
              </a:lnSpc>
              <a:spcBef>
                <a:spcPts val="921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16,93</a:t>
            </a:r>
          </a:p>
          <a:p>
            <a:pPr marL="28244" marR="0">
              <a:lnSpc>
                <a:spcPts val="893"/>
              </a:lnSpc>
              <a:spcBef>
                <a:spcPts val="921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08572" y="2858780"/>
            <a:ext cx="3186989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23 - TOTAL DAS RECEITAS TRANSFERIDAS AO FUNDEB = (L4)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08572" y="3028325"/>
            <a:ext cx="3460598" cy="273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24 - (-) RECEITAS DO FUNDEB NÃO UTILIZADAS NO EXERCÍCIO, EM</a:t>
            </a:r>
          </a:p>
          <a:p>
            <a:pPr marL="0" marR="0">
              <a:lnSpc>
                <a:spcPts val="893"/>
              </a:lnSpc>
              <a:spcBef>
                <a:spcPts val="6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VALOR SUPERIOR A 10% = L18(q)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08572" y="3319790"/>
            <a:ext cx="3793844" cy="273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25- VALOR APLICADO ATÉ O PRIMEIRO QUADRIMESTRE QUE INTEGRARÁ</a:t>
            </a:r>
          </a:p>
          <a:p>
            <a:pPr marL="0" marR="0">
              <a:lnSpc>
                <a:spcPts val="893"/>
              </a:lnSpc>
              <a:spcBef>
                <a:spcPts val="6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O LIMITE CONSTITUCIONAL = L19.1(x)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958169" y="3380750"/>
            <a:ext cx="604391" cy="443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41.227,62</a:t>
            </a:r>
          </a:p>
          <a:p>
            <a:pPr marL="127101" marR="0">
              <a:lnSpc>
                <a:spcPts val="893"/>
              </a:lnSpc>
              <a:spcBef>
                <a:spcPts val="1401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936892" y="3380750"/>
            <a:ext cx="350142" cy="443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0,11</a:t>
            </a:r>
          </a:p>
          <a:p>
            <a:pPr marL="0" marR="0">
              <a:lnSpc>
                <a:spcPts val="893"/>
              </a:lnSpc>
              <a:spcBef>
                <a:spcPts val="1401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08572" y="3611255"/>
            <a:ext cx="3793828" cy="273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26 - (-) RESTOS A PAGAR NÃO PROCESSADOS INSCRITOS NO EXERCÍCIO</a:t>
            </a:r>
          </a:p>
          <a:p>
            <a:pPr marL="0" marR="0">
              <a:lnSpc>
                <a:spcPts val="893"/>
              </a:lnSpc>
              <a:spcBef>
                <a:spcPts val="6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SEM DISPONIBILIDADE FINANCEIRA DE REC...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08572" y="3902720"/>
            <a:ext cx="3251826" cy="273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27 - (-) CANCELAMENTO, NO EXERCÍCIO, DE RESTOS A PAGAR</a:t>
            </a:r>
          </a:p>
          <a:p>
            <a:pPr marL="0" marR="0">
              <a:lnSpc>
                <a:spcPts val="893"/>
              </a:lnSpc>
              <a:spcBef>
                <a:spcPts val="6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INSCRITOS COM DISPONIBILIDADE FINANCEIRA DE R...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986414" y="3963680"/>
            <a:ext cx="547885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7.084,59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936892" y="3963680"/>
            <a:ext cx="350142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0,02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08572" y="4195608"/>
            <a:ext cx="3726383" cy="273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28 - TOTAL DAS DESPESAS PARA FINS DE LIMITE (22 + 23 - 24 + 25 - 26 -</a:t>
            </a:r>
          </a:p>
          <a:p>
            <a:pPr marL="0" marR="0">
              <a:lnSpc>
                <a:spcPts val="893"/>
              </a:lnSpc>
              <a:spcBef>
                <a:spcPts val="66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27)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859312" y="4256567"/>
            <a:ext cx="802134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12.672.065,95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908647" y="4256567"/>
            <a:ext cx="406648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32,43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79997" y="4653772"/>
            <a:ext cx="7568374" cy="41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200" spc="1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000000"/>
                </a:solidFill>
                <a:latin typeface="Arial"/>
                <a:cs typeface="Arial"/>
              </a:rPr>
              <a:t>Quadro</a:t>
            </a:r>
            <a:r>
              <a:rPr sz="1200" spc="1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000000"/>
                </a:solidFill>
                <a:latin typeface="Arial"/>
                <a:cs typeface="Arial"/>
              </a:rPr>
              <a:t>acima</a:t>
            </a:r>
            <a:r>
              <a:rPr sz="1200" spc="1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000000"/>
                </a:solidFill>
                <a:latin typeface="Arial"/>
                <a:cs typeface="Arial"/>
              </a:rPr>
              <a:t>demonstra</a:t>
            </a:r>
            <a:r>
              <a:rPr sz="1200" spc="1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000000"/>
                </a:solidFill>
                <a:latin typeface="Arial"/>
                <a:cs typeface="Arial"/>
              </a:rPr>
              <a:t>que</a:t>
            </a:r>
            <a:r>
              <a:rPr sz="1200" spc="1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000000"/>
                </a:solidFill>
                <a:latin typeface="Arial"/>
                <a:cs typeface="Arial"/>
              </a:rPr>
              <a:t>ao</a:t>
            </a:r>
            <a:r>
              <a:rPr sz="1200" spc="1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000000"/>
                </a:solidFill>
                <a:latin typeface="Arial"/>
                <a:cs typeface="Arial"/>
              </a:rPr>
              <a:t>final</a:t>
            </a:r>
            <a:r>
              <a:rPr sz="1200" spc="1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1200" spc="1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000000"/>
                </a:solidFill>
                <a:latin typeface="Arial"/>
                <a:cs typeface="Arial"/>
              </a:rPr>
              <a:t>período</a:t>
            </a:r>
            <a:r>
              <a:rPr sz="1200" spc="1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000000"/>
                </a:solidFill>
                <a:latin typeface="Arial"/>
                <a:cs typeface="Arial"/>
              </a:rPr>
              <a:t>analisado,</a:t>
            </a:r>
            <a:r>
              <a:rPr sz="1200" spc="1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200" spc="1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000000"/>
                </a:solidFill>
                <a:latin typeface="Arial"/>
                <a:cs typeface="Arial"/>
              </a:rPr>
              <a:t>aplicação</a:t>
            </a:r>
            <a:r>
              <a:rPr sz="1200" spc="1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000000"/>
                </a:solidFill>
                <a:latin typeface="Arial"/>
                <a:cs typeface="Arial"/>
              </a:rPr>
              <a:t>em</a:t>
            </a:r>
            <a:r>
              <a:rPr sz="1200" spc="1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000000"/>
                </a:solidFill>
                <a:latin typeface="Arial"/>
                <a:cs typeface="Arial"/>
              </a:rPr>
              <a:t>educação</a:t>
            </a:r>
            <a:r>
              <a:rPr sz="1200" spc="1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000000"/>
                </a:solidFill>
                <a:latin typeface="Arial"/>
                <a:cs typeface="Arial"/>
              </a:rPr>
              <a:t>foi</a:t>
            </a:r>
            <a:r>
              <a:rPr sz="1200" spc="1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200" spc="9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b="1" spc="20" dirty="0">
                <a:solidFill>
                  <a:srgbClr val="000000"/>
                </a:solidFill>
                <a:latin typeface="Arial"/>
                <a:cs typeface="Arial"/>
              </a:rPr>
              <a:t>32,43%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</a:p>
          <a:p>
            <a:pPr marL="0" marR="0">
              <a:lnSpc>
                <a:spcPts val="1340"/>
              </a:lnSpc>
              <a:spcBef>
                <a:spcPts val="33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evidenciando o </a:t>
            </a: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Cumprimento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do dispositivo legal.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68158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3939" y="230654"/>
            <a:ext cx="5740530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u="sng" dirty="0">
                <a:solidFill>
                  <a:srgbClr val="000000"/>
                </a:solidFill>
                <a:latin typeface="Arial"/>
                <a:cs typeface="Arial"/>
              </a:rPr>
              <a:t>FUNDEB E MAGISTÉRIO (STN)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96946" y="1164973"/>
            <a:ext cx="2134541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3º Quadrimestre de 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9522" y="2012387"/>
            <a:ext cx="3125289" cy="667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8605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Especificação</a:t>
            </a:r>
          </a:p>
          <a:p>
            <a:pPr marL="0" marR="0">
              <a:lnSpc>
                <a:spcPts val="1340"/>
              </a:lnSpc>
              <a:spcBef>
                <a:spcPts val="45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Receita do FUNDEB</a:t>
            </a:r>
          </a:p>
          <a:p>
            <a:pPr marL="0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Pagamento com Profissionais do Magistério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08816" y="2012387"/>
            <a:ext cx="703064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Valores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968007" y="2012387"/>
            <a:ext cx="287908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%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39271" y="2240759"/>
            <a:ext cx="1042243" cy="438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6.926.486,35</a:t>
            </a:r>
          </a:p>
          <a:p>
            <a:pPr marL="0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5.635.291,11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02729" y="2240759"/>
            <a:ext cx="618529" cy="438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100,00</a:t>
            </a:r>
          </a:p>
          <a:p>
            <a:pPr marL="42367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81,36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9997" y="2909124"/>
            <a:ext cx="7568632" cy="1262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5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Receita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FUNDEB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no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período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contabilizou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R$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6.926.486,35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5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foram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aplicados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com</a:t>
            </a:r>
          </a:p>
          <a:p>
            <a:pPr marL="0" marR="0">
              <a:lnSpc>
                <a:spcPts val="1675"/>
              </a:lnSpc>
              <a:spcBef>
                <a:spcPts val="301"/>
              </a:spcBef>
              <a:spcAft>
                <a:spcPts val="0"/>
              </a:spcAft>
            </a:pPr>
            <a:r>
              <a:rPr sz="1500" spc="28" dirty="0">
                <a:solidFill>
                  <a:srgbClr val="000000"/>
                </a:solidFill>
                <a:latin typeface="Arial"/>
                <a:cs typeface="Arial"/>
              </a:rPr>
              <a:t>remuneração</a:t>
            </a:r>
            <a:r>
              <a:rPr sz="1500" spc="1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28" dirty="0">
                <a:solidFill>
                  <a:srgbClr val="000000"/>
                </a:solidFill>
                <a:latin typeface="Arial"/>
                <a:cs typeface="Arial"/>
              </a:rPr>
              <a:t>dos</a:t>
            </a:r>
            <a:r>
              <a:rPr sz="1500" spc="1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28" dirty="0">
                <a:solidFill>
                  <a:srgbClr val="000000"/>
                </a:solidFill>
                <a:latin typeface="Arial"/>
                <a:cs typeface="Arial"/>
              </a:rPr>
              <a:t>profissionais</a:t>
            </a:r>
            <a:r>
              <a:rPr sz="1500" spc="1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28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sz="1500" spc="1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28" dirty="0">
                <a:solidFill>
                  <a:srgbClr val="000000"/>
                </a:solidFill>
                <a:latin typeface="Arial"/>
                <a:cs typeface="Arial"/>
              </a:rPr>
              <a:t>educação</a:t>
            </a:r>
            <a:r>
              <a:rPr sz="1500" spc="1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5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28" dirty="0">
                <a:solidFill>
                  <a:srgbClr val="000000"/>
                </a:solidFill>
                <a:latin typeface="Arial"/>
                <a:cs typeface="Arial"/>
              </a:rPr>
              <a:t>professores</a:t>
            </a:r>
            <a:r>
              <a:rPr sz="1500" spc="1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28" dirty="0">
                <a:solidFill>
                  <a:srgbClr val="000000"/>
                </a:solidFill>
                <a:latin typeface="Arial"/>
                <a:cs typeface="Arial"/>
              </a:rPr>
              <a:t>em</a:t>
            </a:r>
            <a:r>
              <a:rPr sz="1500" spc="1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28" dirty="0">
                <a:solidFill>
                  <a:srgbClr val="000000"/>
                </a:solidFill>
                <a:latin typeface="Arial"/>
                <a:cs typeface="Arial"/>
              </a:rPr>
              <a:t>efetivo</a:t>
            </a:r>
            <a:r>
              <a:rPr sz="1500" spc="1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28" dirty="0">
                <a:solidFill>
                  <a:srgbClr val="000000"/>
                </a:solidFill>
                <a:latin typeface="Arial"/>
                <a:cs typeface="Arial"/>
              </a:rPr>
              <a:t>exercício</a:t>
            </a:r>
            <a:r>
              <a:rPr sz="1500" spc="1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28" dirty="0">
                <a:solidFill>
                  <a:srgbClr val="000000"/>
                </a:solidFill>
                <a:latin typeface="Arial"/>
                <a:cs typeface="Arial"/>
              </a:rPr>
              <a:t>no</a:t>
            </a:r>
          </a:p>
          <a:p>
            <a:pPr marL="0" marR="0">
              <a:lnSpc>
                <a:spcPts val="1675"/>
              </a:lnSpc>
              <a:spcBef>
                <a:spcPts val="250"/>
              </a:spcBef>
              <a:spcAft>
                <a:spcPts val="0"/>
              </a:spcAft>
            </a:pPr>
            <a:r>
              <a:rPr sz="1500" spc="43" dirty="0">
                <a:solidFill>
                  <a:srgbClr val="000000"/>
                </a:solidFill>
                <a:latin typeface="Arial"/>
                <a:cs typeface="Arial"/>
              </a:rPr>
              <a:t>magistério</a:t>
            </a:r>
            <a:r>
              <a:rPr sz="1500" spc="2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500" spc="3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3" dirty="0">
                <a:solidFill>
                  <a:srgbClr val="000000"/>
                </a:solidFill>
                <a:latin typeface="Arial"/>
                <a:cs typeface="Arial"/>
              </a:rPr>
              <a:t>importância</a:t>
            </a:r>
            <a:r>
              <a:rPr sz="1500" spc="2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3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500" spc="2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3" dirty="0">
                <a:solidFill>
                  <a:srgbClr val="000000"/>
                </a:solidFill>
                <a:latin typeface="Arial"/>
                <a:cs typeface="Arial"/>
              </a:rPr>
              <a:t>R$</a:t>
            </a:r>
            <a:r>
              <a:rPr sz="1500" spc="2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3" dirty="0">
                <a:solidFill>
                  <a:srgbClr val="000000"/>
                </a:solidFill>
                <a:latin typeface="Arial"/>
                <a:cs typeface="Arial"/>
              </a:rPr>
              <a:t>5.635.291,11.</a:t>
            </a:r>
            <a:r>
              <a:rPr sz="1500" spc="2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3" dirty="0">
                <a:solidFill>
                  <a:srgbClr val="000000"/>
                </a:solidFill>
                <a:latin typeface="Arial"/>
                <a:cs typeface="Arial"/>
              </a:rPr>
              <a:t>Isto</a:t>
            </a:r>
            <a:r>
              <a:rPr sz="1500" spc="2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3" dirty="0">
                <a:solidFill>
                  <a:srgbClr val="000000"/>
                </a:solidFill>
                <a:latin typeface="Arial"/>
                <a:cs typeface="Arial"/>
              </a:rPr>
              <a:t>representa</a:t>
            </a:r>
            <a:r>
              <a:rPr sz="1500" spc="2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3" dirty="0">
                <a:solidFill>
                  <a:srgbClr val="000000"/>
                </a:solidFill>
                <a:latin typeface="Arial"/>
                <a:cs typeface="Arial"/>
              </a:rPr>
              <a:t>uma</a:t>
            </a:r>
            <a:r>
              <a:rPr sz="1500" spc="2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3" dirty="0">
                <a:solidFill>
                  <a:srgbClr val="000000"/>
                </a:solidFill>
                <a:latin typeface="Arial"/>
                <a:cs typeface="Arial"/>
              </a:rPr>
              <a:t>aplicação</a:t>
            </a:r>
            <a:r>
              <a:rPr sz="1500" spc="2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3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</a:p>
          <a:p>
            <a:pPr marL="0" marR="0">
              <a:lnSpc>
                <a:spcPts val="1675"/>
              </a:lnSpc>
              <a:spcBef>
                <a:spcPts val="351"/>
              </a:spcBef>
              <a:spcAft>
                <a:spcPts val="0"/>
              </a:spcAft>
            </a:pPr>
            <a:r>
              <a:rPr sz="1500" spc="10" dirty="0">
                <a:solidFill>
                  <a:srgbClr val="000000"/>
                </a:solidFill>
                <a:latin typeface="Arial"/>
                <a:cs typeface="Arial"/>
              </a:rPr>
              <a:t>81,36%,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000000"/>
                </a:solidFill>
                <a:latin typeface="Arial"/>
                <a:cs typeface="Arial"/>
              </a:rPr>
              <a:t>evidenciando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000000"/>
                </a:solidFill>
                <a:latin typeface="Arial"/>
                <a:cs typeface="Arial"/>
              </a:rPr>
              <a:t>que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500" spc="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000000"/>
                </a:solidFill>
                <a:latin typeface="Arial"/>
                <a:cs typeface="Arial"/>
              </a:rPr>
              <a:t>município</a:t>
            </a:r>
            <a:r>
              <a:rPr sz="1500" spc="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b="1" spc="10" dirty="0">
                <a:solidFill>
                  <a:srgbClr val="000000"/>
                </a:solidFill>
                <a:latin typeface="Arial"/>
                <a:cs typeface="Arial"/>
              </a:rPr>
              <a:t>Cumpriu</a:t>
            </a:r>
            <a:r>
              <a:rPr sz="1500" b="1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500" spc="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000000"/>
                </a:solidFill>
                <a:latin typeface="Arial"/>
                <a:cs typeface="Arial"/>
              </a:rPr>
              <a:t>Mínimo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000000"/>
                </a:solidFill>
                <a:latin typeface="Arial"/>
                <a:cs typeface="Arial"/>
              </a:rPr>
              <a:t>70%,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000000"/>
                </a:solidFill>
                <a:latin typeface="Arial"/>
                <a:cs typeface="Arial"/>
              </a:rPr>
              <a:t>disposto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000000"/>
                </a:solidFill>
                <a:latin typeface="Arial"/>
                <a:cs typeface="Arial"/>
              </a:rPr>
              <a:t>no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000000"/>
                </a:solidFill>
                <a:latin typeface="Arial"/>
                <a:cs typeface="Arial"/>
              </a:rPr>
              <a:t>artigo</a:t>
            </a:r>
          </a:p>
          <a:p>
            <a:pPr marL="0" marR="0">
              <a:lnSpc>
                <a:spcPts val="1675"/>
              </a:lnSpc>
              <a:spcBef>
                <a:spcPts val="259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26, da Lei 14.113/2020 de 25 de Dezembro de 2020.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79997" y="4385105"/>
            <a:ext cx="7568021" cy="5019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Obs:</a:t>
            </a:r>
            <a:r>
              <a:rPr sz="15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500" spc="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Município</a:t>
            </a:r>
            <a:r>
              <a:rPr sz="15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deverá</a:t>
            </a:r>
            <a:r>
              <a:rPr sz="15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aplicar</a:t>
            </a:r>
            <a:r>
              <a:rPr sz="15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500" spc="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índice</a:t>
            </a:r>
            <a:r>
              <a:rPr sz="15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5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70%</a:t>
            </a:r>
            <a:r>
              <a:rPr sz="15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em</a:t>
            </a:r>
            <a:r>
              <a:rPr sz="15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remuneração</a:t>
            </a:r>
            <a:r>
              <a:rPr sz="15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dos</a:t>
            </a:r>
            <a:r>
              <a:rPr sz="15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profissionais</a:t>
            </a:r>
            <a:r>
              <a:rPr sz="15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</a:p>
          <a:p>
            <a:pPr marL="0" marR="0">
              <a:lnSpc>
                <a:spcPts val="1675"/>
              </a:lnSpc>
              <a:spcBef>
                <a:spcPts val="301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educação básica em efetivo exercício até o último Quadrimestre do exercício.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68158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61554" y="230654"/>
            <a:ext cx="5805354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u="sng" dirty="0">
                <a:solidFill>
                  <a:srgbClr val="000000"/>
                </a:solidFill>
                <a:latin typeface="Arial"/>
                <a:cs typeface="Arial"/>
              </a:rPr>
              <a:t>LEI COMPLEMENTAR 141/2012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9997" y="1807901"/>
            <a:ext cx="1042792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Art. 7º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9997" y="2663068"/>
            <a:ext cx="7568471" cy="2387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188" dirty="0">
                <a:solidFill>
                  <a:srgbClr val="000000"/>
                </a:solidFill>
                <a:latin typeface="Arial"/>
                <a:cs typeface="Arial"/>
              </a:rPr>
              <a:t>"Os</a:t>
            </a:r>
            <a:r>
              <a:rPr sz="2400" i="1" spc="10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88" dirty="0">
                <a:solidFill>
                  <a:srgbClr val="000000"/>
                </a:solidFill>
                <a:latin typeface="Arial"/>
                <a:cs typeface="Arial"/>
              </a:rPr>
              <a:t>Municípios</a:t>
            </a:r>
            <a:r>
              <a:rPr sz="2400" i="1" spc="10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400" i="1" spc="12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400" i="1" spc="12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88" dirty="0">
                <a:solidFill>
                  <a:srgbClr val="000000"/>
                </a:solidFill>
                <a:latin typeface="Arial"/>
                <a:cs typeface="Arial"/>
              </a:rPr>
              <a:t>Distrito</a:t>
            </a:r>
            <a:r>
              <a:rPr sz="2400" i="1" spc="10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88" dirty="0">
                <a:solidFill>
                  <a:srgbClr val="000000"/>
                </a:solidFill>
                <a:latin typeface="Arial"/>
                <a:cs typeface="Arial"/>
              </a:rPr>
              <a:t>Federal</a:t>
            </a:r>
            <a:r>
              <a:rPr sz="2400" i="1" spc="10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88" dirty="0">
                <a:solidFill>
                  <a:srgbClr val="000000"/>
                </a:solidFill>
                <a:latin typeface="Arial"/>
                <a:cs typeface="Arial"/>
              </a:rPr>
              <a:t>devem,</a:t>
            </a:r>
          </a:p>
          <a:p>
            <a:pPr marL="0" marR="0">
              <a:lnSpc>
                <a:spcPts val="2681"/>
              </a:lnSpc>
              <a:spcBef>
                <a:spcPts val="431"/>
              </a:spcBef>
              <a:spcAft>
                <a:spcPts val="0"/>
              </a:spcAft>
            </a:pPr>
            <a:r>
              <a:rPr sz="2400" i="1" spc="14" dirty="0">
                <a:solidFill>
                  <a:srgbClr val="000000"/>
                </a:solidFill>
                <a:latin typeface="Arial"/>
                <a:cs typeface="Arial"/>
              </a:rPr>
              <a:t>anualmente,</a:t>
            </a:r>
            <a:r>
              <a:rPr sz="2400" i="1" spc="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4" dirty="0">
                <a:solidFill>
                  <a:srgbClr val="000000"/>
                </a:solidFill>
                <a:latin typeface="Arial"/>
                <a:cs typeface="Arial"/>
              </a:rPr>
              <a:t>aplicar</a:t>
            </a:r>
            <a:r>
              <a:rPr sz="2400" i="1" spc="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4" dirty="0">
                <a:solidFill>
                  <a:srgbClr val="000000"/>
                </a:solidFill>
                <a:latin typeface="Arial"/>
                <a:cs typeface="Arial"/>
              </a:rPr>
              <a:t>em</a:t>
            </a:r>
            <a:r>
              <a:rPr sz="2400" i="1" spc="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4" dirty="0">
                <a:solidFill>
                  <a:srgbClr val="000000"/>
                </a:solidFill>
                <a:latin typeface="Arial"/>
                <a:cs typeface="Arial"/>
              </a:rPr>
              <a:t>Ações</a:t>
            </a:r>
            <a:r>
              <a:rPr sz="2400" i="1" spc="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400" i="1" spc="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4" dirty="0">
                <a:solidFill>
                  <a:srgbClr val="000000"/>
                </a:solidFill>
                <a:latin typeface="Arial"/>
                <a:cs typeface="Arial"/>
              </a:rPr>
              <a:t>Serviços</a:t>
            </a:r>
            <a:r>
              <a:rPr sz="2400" i="1" spc="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4" dirty="0">
                <a:solidFill>
                  <a:srgbClr val="000000"/>
                </a:solidFill>
                <a:latin typeface="Arial"/>
                <a:cs typeface="Arial"/>
              </a:rPr>
              <a:t>Públicos</a:t>
            </a:r>
            <a:r>
              <a:rPr sz="2400" i="1" spc="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4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</a:p>
          <a:p>
            <a:pPr marL="0" marR="0">
              <a:lnSpc>
                <a:spcPts val="2681"/>
              </a:lnSpc>
              <a:spcBef>
                <a:spcPts val="481"/>
              </a:spcBef>
              <a:spcAft>
                <a:spcPts val="0"/>
              </a:spcAft>
            </a:pPr>
            <a:r>
              <a:rPr sz="2400" i="1" spc="37" dirty="0">
                <a:solidFill>
                  <a:srgbClr val="000000"/>
                </a:solidFill>
                <a:latin typeface="Arial"/>
                <a:cs typeface="Arial"/>
              </a:rPr>
              <a:t>Saúde</a:t>
            </a:r>
            <a:r>
              <a:rPr sz="2400" i="1" spc="2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400" i="1" spc="2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7" dirty="0">
                <a:solidFill>
                  <a:srgbClr val="000000"/>
                </a:solidFill>
                <a:latin typeface="Arial"/>
                <a:cs typeface="Arial"/>
              </a:rPr>
              <a:t>equivalente</a:t>
            </a:r>
            <a:r>
              <a:rPr sz="2400" i="1" spc="2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400" i="1" spc="2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7" dirty="0">
                <a:solidFill>
                  <a:srgbClr val="000000"/>
                </a:solidFill>
                <a:latin typeface="Arial"/>
                <a:cs typeface="Arial"/>
              </a:rPr>
              <a:t>15%</a:t>
            </a:r>
            <a:r>
              <a:rPr sz="2400" i="1" spc="2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7" dirty="0">
                <a:solidFill>
                  <a:srgbClr val="000000"/>
                </a:solidFill>
                <a:latin typeface="Arial"/>
                <a:cs typeface="Arial"/>
              </a:rPr>
              <a:t>das</a:t>
            </a:r>
            <a:r>
              <a:rPr sz="2400" i="1" spc="2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7" dirty="0">
                <a:solidFill>
                  <a:srgbClr val="000000"/>
                </a:solidFill>
                <a:latin typeface="Arial"/>
                <a:cs typeface="Arial"/>
              </a:rPr>
              <a:t>receitas</a:t>
            </a:r>
            <a:r>
              <a:rPr sz="2400" i="1" spc="2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7" dirty="0">
                <a:solidFill>
                  <a:srgbClr val="000000"/>
                </a:solidFill>
                <a:latin typeface="Arial"/>
                <a:cs typeface="Arial"/>
              </a:rPr>
              <a:t>resultantes</a:t>
            </a:r>
          </a:p>
          <a:p>
            <a:pPr marL="0" marR="0">
              <a:lnSpc>
                <a:spcPts val="2681"/>
              </a:lnSpc>
              <a:spcBef>
                <a:spcPts val="481"/>
              </a:spcBef>
              <a:spcAft>
                <a:spcPts val="0"/>
              </a:spcAft>
            </a:pP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de impostos a que se refere art. 156 e dos recursos de</a:t>
            </a:r>
          </a:p>
          <a:p>
            <a:pPr marL="0" marR="0">
              <a:lnSpc>
                <a:spcPts val="2681"/>
              </a:lnSpc>
              <a:spcBef>
                <a:spcPts val="431"/>
              </a:spcBef>
              <a:spcAft>
                <a:spcPts val="0"/>
              </a:spcAft>
            </a:pPr>
            <a:r>
              <a:rPr sz="2400" i="1" spc="17" dirty="0">
                <a:solidFill>
                  <a:srgbClr val="000000"/>
                </a:solidFill>
                <a:latin typeface="Arial"/>
                <a:cs typeface="Arial"/>
              </a:rPr>
              <a:t>que</a:t>
            </a:r>
            <a:r>
              <a:rPr sz="2400" i="1" spc="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7" dirty="0">
                <a:solidFill>
                  <a:srgbClr val="000000"/>
                </a:solidFill>
                <a:latin typeface="Arial"/>
                <a:cs typeface="Arial"/>
              </a:rPr>
              <a:t>tratam</a:t>
            </a:r>
            <a:r>
              <a:rPr sz="2400" i="1" spc="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400" i="1" spc="8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7" dirty="0">
                <a:solidFill>
                  <a:srgbClr val="000000"/>
                </a:solidFill>
                <a:latin typeface="Arial"/>
                <a:cs typeface="Arial"/>
              </a:rPr>
              <a:t>art.</a:t>
            </a:r>
            <a:r>
              <a:rPr sz="2400" i="1" spc="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7" dirty="0">
                <a:solidFill>
                  <a:srgbClr val="000000"/>
                </a:solidFill>
                <a:latin typeface="Arial"/>
                <a:cs typeface="Arial"/>
              </a:rPr>
              <a:t>158</a:t>
            </a:r>
            <a:r>
              <a:rPr sz="2400" i="1" spc="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400" i="1" spc="8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400" i="1" spc="8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7" dirty="0">
                <a:solidFill>
                  <a:srgbClr val="000000"/>
                </a:solidFill>
                <a:latin typeface="Arial"/>
                <a:cs typeface="Arial"/>
              </a:rPr>
              <a:t>alínea</a:t>
            </a:r>
            <a:r>
              <a:rPr sz="2400" i="1" spc="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sz="2400" i="1" spc="8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7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2400" i="1" spc="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7" dirty="0">
                <a:solidFill>
                  <a:srgbClr val="000000"/>
                </a:solidFill>
                <a:latin typeface="Arial"/>
                <a:cs typeface="Arial"/>
              </a:rPr>
              <a:t>inciso</a:t>
            </a:r>
            <a:r>
              <a:rPr sz="2400" i="1" spc="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2400" i="1" spc="8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7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2400" i="1" spc="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7" dirty="0">
                <a:solidFill>
                  <a:srgbClr val="000000"/>
                </a:solidFill>
                <a:latin typeface="Arial"/>
                <a:cs typeface="Arial"/>
              </a:rPr>
              <a:t>caput</a:t>
            </a:r>
          </a:p>
          <a:p>
            <a:pPr marL="0" marR="0">
              <a:lnSpc>
                <a:spcPts val="2681"/>
              </a:lnSpc>
              <a:spcBef>
                <a:spcPts val="481"/>
              </a:spcBef>
              <a:spcAft>
                <a:spcPts val="0"/>
              </a:spcAft>
            </a:pP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e o § 3º do art. 159, todos da Constituição Federal".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68158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3852" y="227093"/>
            <a:ext cx="7540703" cy="43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b="1" u="sng" dirty="0">
                <a:solidFill>
                  <a:srgbClr val="000000"/>
                </a:solidFill>
                <a:latin typeface="Arial"/>
                <a:cs typeface="Arial"/>
              </a:rPr>
              <a:t>QUADRO DE APLICAÇÃO NA SAÚDE (STN)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96946" y="820904"/>
            <a:ext cx="2134541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3º Quadrimestre de 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92484" y="1355782"/>
            <a:ext cx="1246687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b="1" spc="15" dirty="0">
                <a:solidFill>
                  <a:srgbClr val="000000"/>
                </a:solidFill>
                <a:latin typeface="Arial"/>
                <a:cs typeface="Arial"/>
              </a:rPr>
              <a:t>RECEITA</a:t>
            </a:r>
            <a:r>
              <a:rPr sz="800" b="1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6" dirty="0">
                <a:solidFill>
                  <a:srgbClr val="000000"/>
                </a:solidFill>
                <a:latin typeface="Arial"/>
                <a:cs typeface="Arial"/>
              </a:rPr>
              <a:t>REALIZADA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71510" y="1442459"/>
            <a:ext cx="682158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b="1" spc="16" dirty="0">
                <a:solidFill>
                  <a:srgbClr val="000000"/>
                </a:solidFill>
                <a:latin typeface="Arial"/>
                <a:cs typeface="Arial"/>
              </a:rPr>
              <a:t>RECEITAS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17185" y="1529136"/>
            <a:ext cx="286336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b="1" spc="18" dirty="0">
                <a:solidFill>
                  <a:srgbClr val="000000"/>
                </a:solidFill>
                <a:latin typeface="Arial"/>
                <a:cs typeface="Arial"/>
              </a:rPr>
              <a:t>R$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989178" y="1529136"/>
            <a:ext cx="245561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8572" y="1701019"/>
            <a:ext cx="577485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3" dirty="0">
                <a:solidFill>
                  <a:srgbClr val="000000"/>
                </a:solidFill>
                <a:latin typeface="Arial"/>
                <a:cs typeface="Arial"/>
              </a:rPr>
              <a:t>Impostos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849165" y="1701019"/>
            <a:ext cx="822438" cy="503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133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5.866.281,43</a:t>
            </a:r>
          </a:p>
          <a:p>
            <a:pPr marL="0" marR="0">
              <a:lnSpc>
                <a:spcPts val="921"/>
              </a:lnSpc>
              <a:spcBef>
                <a:spcPts val="493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33.072.027,44</a:t>
            </a:r>
          </a:p>
          <a:p>
            <a:pPr marL="0" marR="0">
              <a:lnSpc>
                <a:spcPts val="921"/>
              </a:lnSpc>
              <a:spcBef>
                <a:spcPts val="454"/>
              </a:spcBef>
              <a:spcAft>
                <a:spcPts val="0"/>
              </a:spcAft>
            </a:pPr>
            <a:r>
              <a:rPr sz="800" b="1" spc="12" dirty="0">
                <a:solidFill>
                  <a:srgbClr val="000000"/>
                </a:solidFill>
                <a:latin typeface="Arial"/>
                <a:cs typeface="Arial"/>
              </a:rPr>
              <a:t>38.938.308,87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875551" y="1701019"/>
            <a:ext cx="472864" cy="503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12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15,07</a:t>
            </a:r>
          </a:p>
          <a:p>
            <a:pPr marL="29120" marR="0">
              <a:lnSpc>
                <a:spcPts val="921"/>
              </a:lnSpc>
              <a:spcBef>
                <a:spcPts val="493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84,93</a:t>
            </a:r>
          </a:p>
          <a:p>
            <a:pPr marL="0" marR="0">
              <a:lnSpc>
                <a:spcPts val="921"/>
              </a:lnSpc>
              <a:spcBef>
                <a:spcPts val="454"/>
              </a:spcBef>
              <a:spcAft>
                <a:spcPts val="0"/>
              </a:spcAft>
            </a:pPr>
            <a:r>
              <a:rPr sz="800" b="1" spc="12" dirty="0">
                <a:solidFill>
                  <a:srgbClr val="000000"/>
                </a:solidFill>
                <a:latin typeface="Arial"/>
                <a:cs typeface="Arial"/>
              </a:rPr>
              <a:t>100,00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08572" y="1874374"/>
            <a:ext cx="1427616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Receitas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4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Transferências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08572" y="2049202"/>
            <a:ext cx="1829008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b="1" spc="15" dirty="0">
                <a:solidFill>
                  <a:srgbClr val="000000"/>
                </a:solidFill>
                <a:latin typeface="Arial"/>
                <a:cs typeface="Arial"/>
              </a:rPr>
              <a:t>RECEITA</a:t>
            </a:r>
            <a:r>
              <a:rPr sz="800" b="1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4" dirty="0">
                <a:solidFill>
                  <a:srgbClr val="000000"/>
                </a:solidFill>
                <a:latin typeface="Arial"/>
                <a:cs typeface="Arial"/>
              </a:rPr>
              <a:t>LÍQUIDA</a:t>
            </a:r>
            <a:r>
              <a:rPr sz="800" b="1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8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7" dirty="0">
                <a:solidFill>
                  <a:srgbClr val="000000"/>
                </a:solidFill>
                <a:latin typeface="Arial"/>
                <a:cs typeface="Arial"/>
              </a:rPr>
              <a:t>IMPOSTOS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172049" y="2222557"/>
            <a:ext cx="1287550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b="1" spc="17" dirty="0">
                <a:solidFill>
                  <a:srgbClr val="000000"/>
                </a:solidFill>
                <a:latin typeface="Arial"/>
                <a:cs typeface="Arial"/>
              </a:rPr>
              <a:t>DESPESA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6" dirty="0">
                <a:solidFill>
                  <a:srgbClr val="000000"/>
                </a:solidFill>
                <a:latin typeface="Arial"/>
                <a:cs typeface="Arial"/>
              </a:rPr>
              <a:t>REALIZADA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65212" y="2309234"/>
            <a:ext cx="2294735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b="1" spc="17" dirty="0">
                <a:solidFill>
                  <a:srgbClr val="000000"/>
                </a:solidFill>
                <a:latin typeface="Arial"/>
                <a:cs typeface="Arial"/>
              </a:rPr>
              <a:t>DESPESAS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9" dirty="0">
                <a:solidFill>
                  <a:srgbClr val="000000"/>
                </a:solidFill>
                <a:latin typeface="Arial"/>
                <a:cs typeface="Arial"/>
              </a:rPr>
              <a:t>COM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8" dirty="0">
                <a:solidFill>
                  <a:srgbClr val="000000"/>
                </a:solidFill>
                <a:latin typeface="Arial"/>
                <a:cs typeface="Arial"/>
              </a:rPr>
              <a:t>SAÚDE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3" dirty="0">
                <a:solidFill>
                  <a:srgbClr val="000000"/>
                </a:solidFill>
                <a:latin typeface="Arial"/>
                <a:cs typeface="Arial"/>
              </a:rPr>
              <a:t>(Por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6" dirty="0">
                <a:solidFill>
                  <a:srgbClr val="000000"/>
                </a:solidFill>
                <a:latin typeface="Arial"/>
                <a:cs typeface="Arial"/>
              </a:rPr>
              <a:t>Sub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5" dirty="0">
                <a:solidFill>
                  <a:srgbClr val="000000"/>
                </a:solidFill>
                <a:latin typeface="Arial"/>
                <a:cs typeface="Arial"/>
              </a:rPr>
              <a:t>Função)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117185" y="2395912"/>
            <a:ext cx="286336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b="1" spc="18" dirty="0">
                <a:solidFill>
                  <a:srgbClr val="000000"/>
                </a:solidFill>
                <a:latin typeface="Arial"/>
                <a:cs typeface="Arial"/>
              </a:rPr>
              <a:t>R$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989178" y="2395912"/>
            <a:ext cx="245561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%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08572" y="2567793"/>
            <a:ext cx="1974962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7" dirty="0">
                <a:solidFill>
                  <a:srgbClr val="000000"/>
                </a:solidFill>
                <a:latin typeface="Arial"/>
                <a:cs typeface="Arial"/>
              </a:rPr>
              <a:t>ATENÇÃO</a:t>
            </a:r>
            <a:r>
              <a:rPr sz="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000000"/>
                </a:solidFill>
                <a:latin typeface="Arial"/>
                <a:cs typeface="Arial"/>
              </a:rPr>
              <a:t>BÁSICA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3" dirty="0">
                <a:solidFill>
                  <a:srgbClr val="000000"/>
                </a:solidFill>
                <a:latin typeface="Arial"/>
                <a:cs typeface="Arial"/>
              </a:rPr>
              <a:t>(XL)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=</a:t>
            </a:r>
            <a:r>
              <a:rPr sz="800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(IV</a:t>
            </a:r>
            <a:r>
              <a:rPr sz="800" spc="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sz="800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3" dirty="0">
                <a:solidFill>
                  <a:srgbClr val="000000"/>
                </a:solidFill>
                <a:latin typeface="Arial"/>
                <a:cs typeface="Arial"/>
              </a:rPr>
              <a:t>XXXII)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849165" y="2567793"/>
            <a:ext cx="822438" cy="3285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14.082.973,26</a:t>
            </a:r>
          </a:p>
          <a:p>
            <a:pPr marL="101943" marR="0">
              <a:lnSpc>
                <a:spcPts val="921"/>
              </a:lnSpc>
              <a:spcBef>
                <a:spcPts val="493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22.141,66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904672" y="2567793"/>
            <a:ext cx="414593" cy="3285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36,17</a:t>
            </a:r>
          </a:p>
          <a:p>
            <a:pPr marL="29133" marR="0">
              <a:lnSpc>
                <a:spcPts val="921"/>
              </a:lnSpc>
              <a:spcBef>
                <a:spcPts val="493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0,06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08572" y="2741149"/>
            <a:ext cx="2778586" cy="6766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4" dirty="0">
                <a:solidFill>
                  <a:srgbClr val="000000"/>
                </a:solidFill>
                <a:latin typeface="Arial"/>
                <a:cs typeface="Arial"/>
              </a:rPr>
              <a:t>VIGILÂNCIA</a:t>
            </a:r>
            <a:r>
              <a:rPr sz="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4" dirty="0">
                <a:solidFill>
                  <a:srgbClr val="000000"/>
                </a:solidFill>
                <a:latin typeface="Arial"/>
                <a:cs typeface="Arial"/>
              </a:rPr>
              <a:t>SANITÁRIA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000000"/>
                </a:solidFill>
                <a:latin typeface="Arial"/>
                <a:cs typeface="Arial"/>
              </a:rPr>
              <a:t>(XLIII)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=</a:t>
            </a:r>
            <a:r>
              <a:rPr sz="800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1" dirty="0">
                <a:solidFill>
                  <a:srgbClr val="000000"/>
                </a:solidFill>
                <a:latin typeface="Arial"/>
                <a:cs typeface="Arial"/>
              </a:rPr>
              <a:t>(VII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+</a:t>
            </a:r>
            <a:r>
              <a:rPr sz="800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7" dirty="0">
                <a:solidFill>
                  <a:srgbClr val="000000"/>
                </a:solidFill>
                <a:latin typeface="Arial"/>
                <a:cs typeface="Arial"/>
              </a:rPr>
              <a:t>XXXV)</a:t>
            </a:r>
          </a:p>
          <a:p>
            <a:pPr marL="0" marR="0">
              <a:lnSpc>
                <a:spcPts val="921"/>
              </a:lnSpc>
              <a:spcBef>
                <a:spcPts val="493"/>
              </a:spcBef>
              <a:spcAft>
                <a:spcPts val="0"/>
              </a:spcAft>
            </a:pPr>
            <a:r>
              <a:rPr sz="800" spc="14" dirty="0">
                <a:solidFill>
                  <a:srgbClr val="000000"/>
                </a:solidFill>
                <a:latin typeface="Arial"/>
                <a:cs typeface="Arial"/>
              </a:rPr>
              <a:t>VIGILÂNCIA</a:t>
            </a:r>
            <a:r>
              <a:rPr sz="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000000"/>
                </a:solidFill>
                <a:latin typeface="Arial"/>
                <a:cs typeface="Arial"/>
              </a:rPr>
              <a:t>EPIDEMIOLÓGICA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3" dirty="0">
                <a:solidFill>
                  <a:srgbClr val="000000"/>
                </a:solidFill>
                <a:latin typeface="Arial"/>
                <a:cs typeface="Arial"/>
              </a:rPr>
              <a:t>(XLIV)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=</a:t>
            </a:r>
            <a:r>
              <a:rPr sz="800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000000"/>
                </a:solidFill>
                <a:latin typeface="Arial"/>
                <a:cs typeface="Arial"/>
              </a:rPr>
              <a:t>(VIII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+</a:t>
            </a:r>
            <a:r>
              <a:rPr sz="800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000000"/>
                </a:solidFill>
                <a:latin typeface="Arial"/>
                <a:cs typeface="Arial"/>
              </a:rPr>
              <a:t>XXXVI)</a:t>
            </a:r>
          </a:p>
          <a:p>
            <a:pPr marL="0" marR="0">
              <a:lnSpc>
                <a:spcPts val="921"/>
              </a:lnSpc>
              <a:spcBef>
                <a:spcPts val="493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(-) </a:t>
            </a:r>
            <a:r>
              <a:rPr sz="800" spc="14" dirty="0">
                <a:solidFill>
                  <a:srgbClr val="000000"/>
                </a:solidFill>
                <a:latin typeface="Arial"/>
                <a:cs typeface="Arial"/>
              </a:rPr>
              <a:t>Despesas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4" dirty="0">
                <a:solidFill>
                  <a:srgbClr val="000000"/>
                </a:solidFill>
                <a:latin typeface="Arial"/>
                <a:cs typeface="Arial"/>
              </a:rPr>
              <a:t>não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consideradas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para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o</a:t>
            </a:r>
            <a:r>
              <a:rPr sz="800" spc="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000000"/>
                </a:solidFill>
                <a:latin typeface="Arial"/>
                <a:cs typeface="Arial"/>
              </a:rPr>
              <a:t>dispositivo</a:t>
            </a:r>
            <a:r>
              <a:rPr sz="8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legal</a:t>
            </a:r>
          </a:p>
          <a:p>
            <a:pPr marL="0" marR="0">
              <a:lnSpc>
                <a:spcPts val="921"/>
              </a:lnSpc>
              <a:spcBef>
                <a:spcPts val="404"/>
              </a:spcBef>
              <a:spcAft>
                <a:spcPts val="0"/>
              </a:spcAft>
            </a:pPr>
            <a:r>
              <a:rPr sz="800" b="1" spc="17" dirty="0">
                <a:solidFill>
                  <a:srgbClr val="000000"/>
                </a:solidFill>
                <a:latin typeface="Arial"/>
                <a:cs typeface="Arial"/>
              </a:rPr>
              <a:t>TOTAL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8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8" dirty="0">
                <a:solidFill>
                  <a:srgbClr val="000000"/>
                </a:solidFill>
                <a:latin typeface="Arial"/>
                <a:cs typeface="Arial"/>
              </a:rPr>
              <a:t>GASTOS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8" dirty="0">
                <a:solidFill>
                  <a:srgbClr val="000000"/>
                </a:solidFill>
                <a:latin typeface="Arial"/>
                <a:cs typeface="Arial"/>
              </a:rPr>
              <a:t>NA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8" dirty="0">
                <a:solidFill>
                  <a:srgbClr val="000000"/>
                </a:solidFill>
                <a:latin typeface="Arial"/>
                <a:cs typeface="Arial"/>
              </a:rPr>
              <a:t>SAÚDE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023929" y="2914504"/>
            <a:ext cx="472864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700,00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933806" y="2914504"/>
            <a:ext cx="356322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878298" y="3087858"/>
            <a:ext cx="764167" cy="3299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5.412.882,58</a:t>
            </a:r>
          </a:p>
          <a:p>
            <a:pPr marL="0" marR="0">
              <a:lnSpc>
                <a:spcPts val="921"/>
              </a:lnSpc>
              <a:spcBef>
                <a:spcPts val="454"/>
              </a:spcBef>
              <a:spcAft>
                <a:spcPts val="0"/>
              </a:spcAft>
            </a:pPr>
            <a:r>
              <a:rPr sz="800" b="1" spc="12" dirty="0">
                <a:solidFill>
                  <a:srgbClr val="000000"/>
                </a:solidFill>
                <a:latin typeface="Arial"/>
                <a:cs typeface="Arial"/>
              </a:rPr>
              <a:t>8.692.932,34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904672" y="3087858"/>
            <a:ext cx="414593" cy="3299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13,90</a:t>
            </a:r>
          </a:p>
          <a:p>
            <a:pPr marL="0" marR="0">
              <a:lnSpc>
                <a:spcPts val="921"/>
              </a:lnSpc>
              <a:spcBef>
                <a:spcPts val="454"/>
              </a:spcBef>
              <a:spcAft>
                <a:spcPts val="0"/>
              </a:spcAft>
            </a:pPr>
            <a:r>
              <a:rPr sz="800" b="1" spc="12" dirty="0">
                <a:solidFill>
                  <a:srgbClr val="000000"/>
                </a:solidFill>
                <a:latin typeface="Arial"/>
                <a:cs typeface="Arial"/>
              </a:rPr>
              <a:t>22,32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79997" y="3644200"/>
            <a:ext cx="7568845" cy="508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500" spc="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4" dirty="0">
                <a:solidFill>
                  <a:srgbClr val="000000"/>
                </a:solidFill>
                <a:latin typeface="Arial"/>
                <a:cs typeface="Arial"/>
              </a:rPr>
              <a:t>Quadro</a:t>
            </a:r>
            <a:r>
              <a:rPr sz="1500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4" dirty="0">
                <a:solidFill>
                  <a:srgbClr val="000000"/>
                </a:solidFill>
                <a:latin typeface="Arial"/>
                <a:cs typeface="Arial"/>
              </a:rPr>
              <a:t>acima</a:t>
            </a:r>
            <a:r>
              <a:rPr sz="1500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4" dirty="0">
                <a:solidFill>
                  <a:srgbClr val="000000"/>
                </a:solidFill>
                <a:latin typeface="Arial"/>
                <a:cs typeface="Arial"/>
              </a:rPr>
              <a:t>demonstra</a:t>
            </a:r>
            <a:r>
              <a:rPr sz="1500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4" dirty="0">
                <a:solidFill>
                  <a:srgbClr val="000000"/>
                </a:solidFill>
                <a:latin typeface="Arial"/>
                <a:cs typeface="Arial"/>
              </a:rPr>
              <a:t>que</a:t>
            </a:r>
            <a:r>
              <a:rPr sz="1500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4" dirty="0">
                <a:solidFill>
                  <a:srgbClr val="000000"/>
                </a:solidFill>
                <a:latin typeface="Arial"/>
                <a:cs typeface="Arial"/>
              </a:rPr>
              <a:t>ao</a:t>
            </a:r>
            <a:r>
              <a:rPr sz="1500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4" dirty="0">
                <a:solidFill>
                  <a:srgbClr val="000000"/>
                </a:solidFill>
                <a:latin typeface="Arial"/>
                <a:cs typeface="Arial"/>
              </a:rPr>
              <a:t>final</a:t>
            </a:r>
            <a:r>
              <a:rPr sz="1500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4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1500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4" dirty="0">
                <a:solidFill>
                  <a:srgbClr val="000000"/>
                </a:solidFill>
                <a:latin typeface="Arial"/>
                <a:cs typeface="Arial"/>
              </a:rPr>
              <a:t>período</a:t>
            </a:r>
            <a:r>
              <a:rPr sz="1500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4" dirty="0">
                <a:solidFill>
                  <a:srgbClr val="000000"/>
                </a:solidFill>
                <a:latin typeface="Arial"/>
                <a:cs typeface="Arial"/>
              </a:rPr>
              <a:t>analisado,</a:t>
            </a:r>
            <a:r>
              <a:rPr sz="1500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500" spc="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4" dirty="0">
                <a:solidFill>
                  <a:srgbClr val="000000"/>
                </a:solidFill>
                <a:latin typeface="Arial"/>
                <a:cs typeface="Arial"/>
              </a:rPr>
              <a:t>aplicação</a:t>
            </a:r>
            <a:r>
              <a:rPr sz="1500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4" dirty="0">
                <a:solidFill>
                  <a:srgbClr val="000000"/>
                </a:solidFill>
                <a:latin typeface="Arial"/>
                <a:cs typeface="Arial"/>
              </a:rPr>
              <a:t>em</a:t>
            </a:r>
            <a:r>
              <a:rPr sz="1500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4" dirty="0">
                <a:solidFill>
                  <a:srgbClr val="000000"/>
                </a:solidFill>
                <a:latin typeface="Arial"/>
                <a:cs typeface="Arial"/>
              </a:rPr>
              <a:t>saúde</a:t>
            </a:r>
          </a:p>
          <a:p>
            <a:pPr marL="0" marR="0">
              <a:lnSpc>
                <a:spcPts val="1675"/>
              </a:lnSpc>
              <a:spcBef>
                <a:spcPts val="301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foi de </a:t>
            </a:r>
            <a:r>
              <a:rPr sz="1500" b="1" dirty="0">
                <a:solidFill>
                  <a:srgbClr val="000000"/>
                </a:solidFill>
                <a:latin typeface="Arial"/>
                <a:cs typeface="Arial"/>
              </a:rPr>
              <a:t>22,32%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, evidenciando o </a:t>
            </a:r>
            <a:r>
              <a:rPr sz="1500" b="1" dirty="0">
                <a:solidFill>
                  <a:srgbClr val="000000"/>
                </a:solidFill>
                <a:latin typeface="Arial"/>
                <a:cs typeface="Arial"/>
              </a:rPr>
              <a:t>Cumprimento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do dispositivo legal.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68158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61554" y="230654"/>
            <a:ext cx="5805354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u="sng" dirty="0">
                <a:solidFill>
                  <a:srgbClr val="000000"/>
                </a:solidFill>
                <a:latin typeface="Arial"/>
                <a:cs typeface="Arial"/>
              </a:rPr>
              <a:t>LEI COMPLEMENTAR 101/2000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9997" y="1807901"/>
            <a:ext cx="7168237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Art. 19º Inciso III e Art. 20º Inciso III Alíneas a e b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9997" y="2663068"/>
            <a:ext cx="7568661" cy="198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29" dirty="0">
                <a:solidFill>
                  <a:srgbClr val="000000"/>
                </a:solidFill>
                <a:latin typeface="Arial"/>
                <a:cs typeface="Arial"/>
              </a:rPr>
              <a:t>"As</a:t>
            </a:r>
            <a:r>
              <a:rPr sz="2400" i="1" spc="1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29" dirty="0">
                <a:solidFill>
                  <a:srgbClr val="000000"/>
                </a:solidFill>
                <a:latin typeface="Arial"/>
                <a:cs typeface="Arial"/>
              </a:rPr>
              <a:t>despesas</a:t>
            </a:r>
            <a:r>
              <a:rPr sz="2400" i="1" spc="1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29" dirty="0">
                <a:solidFill>
                  <a:srgbClr val="000000"/>
                </a:solidFill>
                <a:latin typeface="Arial"/>
                <a:cs typeface="Arial"/>
              </a:rPr>
              <a:t>com</a:t>
            </a:r>
            <a:r>
              <a:rPr sz="2400" i="1" spc="1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29" dirty="0">
                <a:solidFill>
                  <a:srgbClr val="000000"/>
                </a:solidFill>
                <a:latin typeface="Arial"/>
                <a:cs typeface="Arial"/>
              </a:rPr>
              <a:t>pessoal,</a:t>
            </a:r>
            <a:r>
              <a:rPr sz="2400" i="1" spc="1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29" dirty="0">
                <a:solidFill>
                  <a:srgbClr val="000000"/>
                </a:solidFill>
                <a:latin typeface="Arial"/>
                <a:cs typeface="Arial"/>
              </a:rPr>
              <a:t>não</a:t>
            </a:r>
            <a:r>
              <a:rPr sz="2400" i="1" spc="1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29" dirty="0">
                <a:solidFill>
                  <a:srgbClr val="000000"/>
                </a:solidFill>
                <a:latin typeface="Arial"/>
                <a:cs typeface="Arial"/>
              </a:rPr>
              <a:t>poderão</a:t>
            </a:r>
            <a:r>
              <a:rPr sz="2400" i="1" spc="1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29" dirty="0">
                <a:solidFill>
                  <a:srgbClr val="000000"/>
                </a:solidFill>
                <a:latin typeface="Arial"/>
                <a:cs typeface="Arial"/>
              </a:rPr>
              <a:t>ultrapassar</a:t>
            </a:r>
          </a:p>
          <a:p>
            <a:pPr marL="0" marR="0">
              <a:lnSpc>
                <a:spcPts val="2681"/>
              </a:lnSpc>
              <a:spcBef>
                <a:spcPts val="431"/>
              </a:spcBef>
              <a:spcAft>
                <a:spcPts val="0"/>
              </a:spcAft>
            </a:pPr>
            <a:r>
              <a:rPr sz="2400" i="1" spc="12" dirty="0">
                <a:solidFill>
                  <a:srgbClr val="000000"/>
                </a:solidFill>
                <a:latin typeface="Arial"/>
                <a:cs typeface="Arial"/>
              </a:rPr>
              <a:t>os</a:t>
            </a:r>
            <a:r>
              <a:rPr sz="2400" i="1" spc="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2" dirty="0">
                <a:solidFill>
                  <a:srgbClr val="000000"/>
                </a:solidFill>
                <a:latin typeface="Arial"/>
                <a:cs typeface="Arial"/>
              </a:rPr>
              <a:t>índices</a:t>
            </a:r>
            <a:r>
              <a:rPr sz="2400" i="1" spc="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2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400" i="1" spc="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2" dirty="0">
                <a:solidFill>
                  <a:srgbClr val="000000"/>
                </a:solidFill>
                <a:latin typeface="Arial"/>
                <a:cs typeface="Arial"/>
              </a:rPr>
              <a:t>6%</a:t>
            </a:r>
            <a:r>
              <a:rPr sz="2400" i="1" spc="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2" dirty="0">
                <a:solidFill>
                  <a:srgbClr val="000000"/>
                </a:solidFill>
                <a:latin typeface="Arial"/>
                <a:cs typeface="Arial"/>
              </a:rPr>
              <a:t>para</a:t>
            </a:r>
            <a:r>
              <a:rPr sz="2400" i="1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400" i="1" spc="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2" dirty="0">
                <a:solidFill>
                  <a:srgbClr val="000000"/>
                </a:solidFill>
                <a:latin typeface="Arial"/>
                <a:cs typeface="Arial"/>
              </a:rPr>
              <a:t>poder</a:t>
            </a:r>
            <a:r>
              <a:rPr sz="2400" i="1" spc="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2" dirty="0">
                <a:solidFill>
                  <a:srgbClr val="000000"/>
                </a:solidFill>
                <a:latin typeface="Arial"/>
                <a:cs typeface="Arial"/>
              </a:rPr>
              <a:t>legislativo,</a:t>
            </a:r>
            <a:r>
              <a:rPr sz="2400" i="1" spc="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2" dirty="0">
                <a:solidFill>
                  <a:srgbClr val="000000"/>
                </a:solidFill>
                <a:latin typeface="Arial"/>
                <a:cs typeface="Arial"/>
              </a:rPr>
              <a:t>54%</a:t>
            </a:r>
            <a:r>
              <a:rPr sz="2400" i="1" spc="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2" dirty="0">
                <a:solidFill>
                  <a:srgbClr val="000000"/>
                </a:solidFill>
                <a:latin typeface="Arial"/>
                <a:cs typeface="Arial"/>
              </a:rPr>
              <a:t>para</a:t>
            </a:r>
            <a:r>
              <a:rPr sz="2400" i="1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</a:p>
          <a:p>
            <a:pPr marL="0" marR="0">
              <a:lnSpc>
                <a:spcPts val="2681"/>
              </a:lnSpc>
              <a:spcBef>
                <a:spcPts val="481"/>
              </a:spcBef>
              <a:spcAft>
                <a:spcPts val="0"/>
              </a:spcAft>
            </a:pPr>
            <a:r>
              <a:rPr sz="2400" i="1" spc="114" dirty="0">
                <a:solidFill>
                  <a:srgbClr val="000000"/>
                </a:solidFill>
                <a:latin typeface="Arial"/>
                <a:cs typeface="Arial"/>
              </a:rPr>
              <a:t>poder</a:t>
            </a:r>
            <a:r>
              <a:rPr sz="2400" i="1" spc="5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14" dirty="0">
                <a:solidFill>
                  <a:srgbClr val="000000"/>
                </a:solidFill>
                <a:latin typeface="Arial"/>
                <a:cs typeface="Arial"/>
              </a:rPr>
              <a:t>executivo</a:t>
            </a:r>
            <a:r>
              <a:rPr sz="2400" i="1" spc="5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400" i="1" spc="7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14" dirty="0">
                <a:solidFill>
                  <a:srgbClr val="000000"/>
                </a:solidFill>
                <a:latin typeface="Arial"/>
                <a:cs typeface="Arial"/>
              </a:rPr>
              <a:t>60%</a:t>
            </a:r>
            <a:r>
              <a:rPr sz="2400" i="1" spc="5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14" dirty="0">
                <a:solidFill>
                  <a:srgbClr val="000000"/>
                </a:solidFill>
                <a:latin typeface="Arial"/>
                <a:cs typeface="Arial"/>
              </a:rPr>
              <a:t>para</a:t>
            </a:r>
            <a:r>
              <a:rPr sz="2400" i="1" spc="5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400" i="1" spc="7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14" dirty="0">
                <a:solidFill>
                  <a:srgbClr val="000000"/>
                </a:solidFill>
                <a:latin typeface="Arial"/>
                <a:cs typeface="Arial"/>
              </a:rPr>
              <a:t>esfera</a:t>
            </a:r>
            <a:r>
              <a:rPr sz="2400" i="1" spc="5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14" dirty="0">
                <a:solidFill>
                  <a:srgbClr val="000000"/>
                </a:solidFill>
                <a:latin typeface="Arial"/>
                <a:cs typeface="Arial"/>
              </a:rPr>
              <a:t>municipal</a:t>
            </a:r>
          </a:p>
          <a:p>
            <a:pPr marL="0" marR="0">
              <a:lnSpc>
                <a:spcPts val="2681"/>
              </a:lnSpc>
              <a:spcBef>
                <a:spcPts val="481"/>
              </a:spcBef>
              <a:spcAft>
                <a:spcPts val="0"/>
              </a:spcAft>
            </a:pPr>
            <a:r>
              <a:rPr sz="2400" i="1" spc="33" dirty="0">
                <a:solidFill>
                  <a:srgbClr val="000000"/>
                </a:solidFill>
                <a:latin typeface="Arial"/>
                <a:cs typeface="Arial"/>
              </a:rPr>
              <a:t>consolidada,</a:t>
            </a:r>
            <a:r>
              <a:rPr sz="2400" i="1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3" dirty="0">
                <a:solidFill>
                  <a:srgbClr val="000000"/>
                </a:solidFill>
                <a:latin typeface="Arial"/>
                <a:cs typeface="Arial"/>
              </a:rPr>
              <a:t>sobe</a:t>
            </a:r>
            <a:r>
              <a:rPr sz="2400" i="1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400" i="1" spc="2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3" dirty="0">
                <a:solidFill>
                  <a:srgbClr val="000000"/>
                </a:solidFill>
                <a:latin typeface="Arial"/>
                <a:cs typeface="Arial"/>
              </a:rPr>
              <a:t>valor</a:t>
            </a:r>
            <a:r>
              <a:rPr sz="2400" i="1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3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sz="2400" i="1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3" dirty="0">
                <a:solidFill>
                  <a:srgbClr val="000000"/>
                </a:solidFill>
                <a:latin typeface="Arial"/>
                <a:cs typeface="Arial"/>
              </a:rPr>
              <a:t>receita</a:t>
            </a:r>
            <a:r>
              <a:rPr sz="2400" i="1" spc="19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3" dirty="0">
                <a:solidFill>
                  <a:srgbClr val="000000"/>
                </a:solidFill>
                <a:latin typeface="Arial"/>
                <a:cs typeface="Arial"/>
              </a:rPr>
              <a:t>corrente</a:t>
            </a:r>
            <a:r>
              <a:rPr sz="2400" i="1" spc="19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3" dirty="0">
                <a:solidFill>
                  <a:srgbClr val="000000"/>
                </a:solidFill>
                <a:latin typeface="Arial"/>
                <a:cs typeface="Arial"/>
              </a:rPr>
              <a:t>liquida</a:t>
            </a:r>
          </a:p>
          <a:p>
            <a:pPr marL="0" marR="0">
              <a:lnSpc>
                <a:spcPts val="2681"/>
              </a:lnSpc>
              <a:spcBef>
                <a:spcPts val="431"/>
              </a:spcBef>
              <a:spcAft>
                <a:spcPts val="0"/>
              </a:spcAft>
            </a:pP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dos últimos 12 meses.".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68158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12012" y="227093"/>
            <a:ext cx="5704379" cy="9177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b="1" u="sng" dirty="0">
                <a:solidFill>
                  <a:srgbClr val="000000"/>
                </a:solidFill>
                <a:latin typeface="Arial"/>
                <a:cs typeface="Arial"/>
              </a:rPr>
              <a:t>COMPARATIVO DAS DESPESAS</a:t>
            </a:r>
          </a:p>
          <a:p>
            <a:pPr marL="938606" marR="0">
              <a:lnSpc>
                <a:spcPts val="3128"/>
              </a:lnSpc>
              <a:spcBef>
                <a:spcPts val="670"/>
              </a:spcBef>
              <a:spcAft>
                <a:spcPts val="0"/>
              </a:spcAft>
            </a:pPr>
            <a:r>
              <a:rPr sz="2800" b="1" u="sng" dirty="0">
                <a:solidFill>
                  <a:srgbClr val="000000"/>
                </a:solidFill>
                <a:latin typeface="Arial"/>
                <a:cs typeface="Arial"/>
              </a:rPr>
              <a:t>COM PESSOAL (STN)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96946" y="1612927"/>
            <a:ext cx="2134541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3º Quadrimestre de 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22260" y="2460342"/>
            <a:ext cx="2150949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DESPESAS COM PESSOAL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53839" y="2460342"/>
            <a:ext cx="872356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Executivo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526710" y="2460342"/>
            <a:ext cx="948513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Legislativo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74281" y="2460342"/>
            <a:ext cx="1075310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Consolidado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9522" y="2688713"/>
            <a:ext cx="4057367" cy="391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Total da Despesa com Pessoal para Fins de Apuração do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Limite - TDP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326585" y="2780153"/>
            <a:ext cx="3348810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21.456.109,10</a:t>
            </a:r>
            <a:r>
              <a:rPr sz="1200" spc="10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1.229.051,86</a:t>
            </a:r>
            <a:r>
              <a:rPr sz="1200" spc="10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22.685.160,96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89522" y="3102098"/>
            <a:ext cx="3455670" cy="669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Receita Corrente Líquida (RCL) Ajustada</a:t>
            </a:r>
          </a:p>
          <a:p>
            <a:pPr marL="0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Apuração do Limite - TDP sobre a RCL</a:t>
            </a:r>
          </a:p>
          <a:p>
            <a:pPr marL="0" marR="0">
              <a:lnSpc>
                <a:spcPts val="1340"/>
              </a:lnSpc>
              <a:spcBef>
                <a:spcPts val="47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Limite Máximo (Inciso I, II e III do art. 20 da LRF)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37555" y="3102098"/>
            <a:ext cx="1127001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49.314.124,03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555414" y="3332603"/>
            <a:ext cx="669280" cy="438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43,51%</a:t>
            </a:r>
          </a:p>
          <a:p>
            <a:pPr marL="0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54,00%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708751" y="3332603"/>
            <a:ext cx="584522" cy="438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2,49%</a:t>
            </a:r>
          </a:p>
          <a:p>
            <a:pPr marL="0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6,00%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777355" y="3332603"/>
            <a:ext cx="669280" cy="438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46,00%</a:t>
            </a:r>
          </a:p>
          <a:p>
            <a:pPr marL="0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60,00%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68158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688635" y="218461"/>
            <a:ext cx="1448127" cy="391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Acumulado até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DEZEMBRO/ 2023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1747" y="309902"/>
            <a:ext cx="4394428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DEMONSTRATIVO ALIENAÇÃO DE ATIVOS E APLICAÇÃO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1747" y="628671"/>
            <a:ext cx="2735450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SALDOS EM BANCO EM 31/12/2022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88635" y="628671"/>
            <a:ext cx="915144" cy="4356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588.737,15</a:t>
            </a:r>
          </a:p>
          <a:p>
            <a:pPr marL="0" marR="0">
              <a:lnSpc>
                <a:spcPts val="1340"/>
              </a:lnSpc>
              <a:spcBef>
                <a:spcPts val="499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11747" y="856002"/>
            <a:ext cx="4344008" cy="6630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RECEITA COM ALIENAÇÃO DE BENS MOVEIS E IMOVEIS</a:t>
            </a:r>
          </a:p>
          <a:p>
            <a:pPr marL="0" marR="0">
              <a:lnSpc>
                <a:spcPts val="1340"/>
              </a:lnSpc>
              <a:spcBef>
                <a:spcPts val="499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REMUNERAÇÃO DE DEPÓSITOS BANCARIOS</a:t>
            </a:r>
          </a:p>
          <a:p>
            <a:pPr marL="0" marR="0">
              <a:lnSpc>
                <a:spcPts val="1340"/>
              </a:lnSpc>
              <a:spcBef>
                <a:spcPts val="499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DESPESAS COM RECURSOS DE ALIENÇÃO DE ATIVOS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688635" y="1083331"/>
            <a:ext cx="915144" cy="4356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19.660,28</a:t>
            </a:r>
          </a:p>
          <a:p>
            <a:pPr marL="0" marR="0">
              <a:lnSpc>
                <a:spcPts val="1340"/>
              </a:lnSpc>
              <a:spcBef>
                <a:spcPts val="499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588.011,50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1747" y="1765321"/>
            <a:ext cx="1236092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TOTAL GERAL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688635" y="1765321"/>
            <a:ext cx="830386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20.385,93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182344" y="218461"/>
            <a:ext cx="2376264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Acumulado </a:t>
            </a:r>
            <a:r>
              <a:rPr sz="1200" b="1" dirty="0" err="1">
                <a:solidFill>
                  <a:srgbClr val="000000"/>
                </a:solidFill>
                <a:latin typeface="Arial"/>
                <a:cs typeface="Arial"/>
              </a:rPr>
              <a:t>até</a:t>
            </a: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pt-BR" sz="1200" b="1" dirty="0">
                <a:solidFill>
                  <a:srgbClr val="000000"/>
                </a:solidFill>
                <a:latin typeface="Arial"/>
                <a:cs typeface="Arial"/>
              </a:rPr>
              <a:t>DEZEMBRO</a:t>
            </a: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/2023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1747" y="309902"/>
            <a:ext cx="2904312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DEMONSTRATIVO RESTOS A PAGAR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1747" y="628671"/>
            <a:ext cx="3963008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70C0"/>
                </a:solidFill>
                <a:latin typeface="Arial"/>
                <a:cs typeface="Arial"/>
              </a:rPr>
              <a:t>INSCRITOS PROCESSADOS E NAO PROCESSADOS</a:t>
            </a:r>
          </a:p>
          <a:p>
            <a:pPr marL="31775" marR="0">
              <a:lnSpc>
                <a:spcPts val="1005"/>
              </a:lnSpc>
              <a:spcBef>
                <a:spcPts val="48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- RESTOS PROCESSADOS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593372" y="628671"/>
            <a:ext cx="1042243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70C0"/>
                </a:solidFill>
                <a:latin typeface="Arial"/>
                <a:cs typeface="Arial"/>
              </a:rPr>
              <a:t>5.070.147,49</a:t>
            </a:r>
          </a:p>
          <a:p>
            <a:pPr marL="0" marR="0">
              <a:lnSpc>
                <a:spcPts val="1005"/>
              </a:lnSpc>
              <a:spcBef>
                <a:spcPts val="48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2.143,657,13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3522" y="1035260"/>
            <a:ext cx="1898903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- RESTOS NAO PROCESSADOS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593372" y="1035260"/>
            <a:ext cx="819782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2.926.490,36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1747" y="1219221"/>
            <a:ext cx="2785745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70C0"/>
                </a:solidFill>
                <a:latin typeface="Arial"/>
                <a:cs typeface="Arial"/>
              </a:rPr>
              <a:t>LIQUIDAÇÃO DE RESTOS A PAGAR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593372" y="1219221"/>
            <a:ext cx="91514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>
                <a:solidFill>
                  <a:srgbClr val="0070C0"/>
                </a:solidFill>
                <a:latin typeface="Arial"/>
                <a:cs typeface="Arial"/>
              </a:rPr>
              <a:t>2.368.982,36</a:t>
            </a:r>
            <a:endParaRPr sz="12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1747" y="1446552"/>
            <a:ext cx="4818277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70C0"/>
                </a:solidFill>
                <a:latin typeface="Arial"/>
                <a:cs typeface="Arial"/>
              </a:rPr>
              <a:t>PAGAMENTO DE RESTOS PROCESSADOS E N PROCESSADOS</a:t>
            </a:r>
          </a:p>
          <a:p>
            <a:pPr marL="28244" marR="0">
              <a:lnSpc>
                <a:spcPts val="893"/>
              </a:lnSpc>
              <a:spcBef>
                <a:spcPts val="474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- RESTOS NAO PROCESSADOS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593372" y="1446552"/>
            <a:ext cx="1042243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>
                <a:solidFill>
                  <a:srgbClr val="0070C0"/>
                </a:solidFill>
                <a:latin typeface="Arial"/>
                <a:cs typeface="Arial"/>
              </a:rPr>
              <a:t>3.255.639,49</a:t>
            </a:r>
            <a:endParaRPr sz="12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marL="0" marR="0">
              <a:lnSpc>
                <a:spcPts val="893"/>
              </a:lnSpc>
              <a:spcBef>
                <a:spcPts val="474"/>
              </a:spcBef>
              <a:spcAft>
                <a:spcPts val="0"/>
              </a:spcAft>
            </a:pPr>
            <a:r>
              <a:rPr lang="pt-BR" sz="800" b="1" dirty="0">
                <a:solidFill>
                  <a:srgbClr val="000000"/>
                </a:solidFill>
                <a:latin typeface="Arial"/>
                <a:cs typeface="Arial"/>
              </a:rPr>
              <a:t>2.282.434,71</a:t>
            </a:r>
            <a:endParaRPr sz="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9991" y="1837116"/>
            <a:ext cx="1450847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- RESTOS PROCESSADOS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593372" y="1837116"/>
            <a:ext cx="660896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886.657,13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11747" y="2006621"/>
            <a:ext cx="247238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70C0"/>
                </a:solidFill>
                <a:latin typeface="Arial"/>
                <a:cs typeface="Arial"/>
              </a:rPr>
              <a:t>CANCELAMENTOS DE RESTOS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593372" y="2006621"/>
            <a:ext cx="1042243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70C0"/>
                </a:solidFill>
                <a:latin typeface="Arial"/>
                <a:cs typeface="Arial"/>
              </a:rPr>
              <a:t>1.</a:t>
            </a:r>
            <a:r>
              <a:rPr lang="pt-BR" sz="1200" b="1" dirty="0">
                <a:solidFill>
                  <a:srgbClr val="0070C0"/>
                </a:solidFill>
                <a:latin typeface="Arial"/>
                <a:cs typeface="Arial"/>
              </a:rPr>
              <a:t>446</a:t>
            </a:r>
            <a:r>
              <a:rPr sz="1200" b="1" dirty="0">
                <a:solidFill>
                  <a:srgbClr val="0070C0"/>
                </a:solidFill>
                <a:latin typeface="Arial"/>
                <a:cs typeface="Arial"/>
              </a:rPr>
              <a:t>.</a:t>
            </a:r>
            <a:r>
              <a:rPr lang="pt-BR" sz="1200" b="1" dirty="0">
                <a:solidFill>
                  <a:srgbClr val="0070C0"/>
                </a:solidFill>
                <a:latin typeface="Arial"/>
                <a:cs typeface="Arial"/>
              </a:rPr>
              <a:t>645,99</a:t>
            </a:r>
            <a:endParaRPr sz="12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1747" y="2885461"/>
            <a:ext cx="2353995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70C0"/>
                </a:solidFill>
                <a:latin typeface="Arial"/>
                <a:cs typeface="Arial"/>
              </a:rPr>
              <a:t>SALDO DE RESTOS A PAGAR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602099" y="2928442"/>
            <a:ext cx="1042243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>
                <a:solidFill>
                  <a:srgbClr val="0070C0"/>
                </a:solidFill>
                <a:latin typeface="Arial"/>
                <a:cs typeface="Arial"/>
              </a:rPr>
              <a:t>367.862,01</a:t>
            </a:r>
            <a:endParaRPr sz="12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A6AED5C0-86B0-4F6E-9679-7C1D8D95B4D1}"/>
              </a:ext>
            </a:extLst>
          </p:cNvPr>
          <p:cNvSpPr txBox="1"/>
          <p:nvPr/>
        </p:nvSpPr>
        <p:spPr>
          <a:xfrm>
            <a:off x="211747" y="3185548"/>
            <a:ext cx="2353995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>
                <a:solidFill>
                  <a:srgbClr val="000000"/>
                </a:solidFill>
                <a:latin typeface="Arial"/>
                <a:cs typeface="Arial"/>
              </a:rPr>
              <a:t> - </a:t>
            </a:r>
            <a:r>
              <a:rPr lang="pt-BR" sz="800" b="1" dirty="0">
                <a:solidFill>
                  <a:srgbClr val="000000"/>
                </a:solidFill>
                <a:latin typeface="Arial"/>
                <a:cs typeface="Arial"/>
              </a:rPr>
              <a:t>RESTOS PROCESSADOS</a:t>
            </a:r>
            <a:endParaRPr sz="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object 18">
            <a:extLst>
              <a:ext uri="{FF2B5EF4-FFF2-40B4-BE49-F238E27FC236}">
                <a16:creationId xmlns:a16="http://schemas.microsoft.com/office/drawing/2014/main" id="{AC643D00-80C8-4EEC-AA96-63E682818089}"/>
              </a:ext>
            </a:extLst>
          </p:cNvPr>
          <p:cNvSpPr txBox="1"/>
          <p:nvPr/>
        </p:nvSpPr>
        <p:spPr>
          <a:xfrm>
            <a:off x="5593371" y="3177115"/>
            <a:ext cx="1042243" cy="148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800" b="1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  <a:endParaRPr sz="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object 17">
            <a:extLst>
              <a:ext uri="{FF2B5EF4-FFF2-40B4-BE49-F238E27FC236}">
                <a16:creationId xmlns:a16="http://schemas.microsoft.com/office/drawing/2014/main" id="{B284D043-877B-4C83-B06C-26CBB74DBBAE}"/>
              </a:ext>
            </a:extLst>
          </p:cNvPr>
          <p:cNvSpPr txBox="1"/>
          <p:nvPr/>
        </p:nvSpPr>
        <p:spPr>
          <a:xfrm>
            <a:off x="211747" y="3483684"/>
            <a:ext cx="2666341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>
                <a:solidFill>
                  <a:srgbClr val="000000"/>
                </a:solidFill>
                <a:latin typeface="Arial"/>
                <a:cs typeface="Arial"/>
              </a:rPr>
              <a:t> - </a:t>
            </a:r>
            <a:r>
              <a:rPr lang="pt-BR" sz="800" b="1" dirty="0">
                <a:solidFill>
                  <a:srgbClr val="000000"/>
                </a:solidFill>
                <a:latin typeface="Arial"/>
                <a:cs typeface="Arial"/>
              </a:rPr>
              <a:t>RESTOS NÃO PROCESSADOS</a:t>
            </a:r>
            <a:endParaRPr sz="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1E6651E-AAF1-40F1-AAA3-92B9875B6A1A}"/>
              </a:ext>
            </a:extLst>
          </p:cNvPr>
          <p:cNvSpPr txBox="1"/>
          <p:nvPr/>
        </p:nvSpPr>
        <p:spPr>
          <a:xfrm>
            <a:off x="5593370" y="3502022"/>
            <a:ext cx="1042243" cy="148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800" b="1" dirty="0">
                <a:solidFill>
                  <a:srgbClr val="000000"/>
                </a:solidFill>
                <a:latin typeface="Arial"/>
                <a:cs typeface="Arial"/>
              </a:rPr>
              <a:t>367.862,01</a:t>
            </a:r>
            <a:endParaRPr sz="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68158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12012" y="227093"/>
            <a:ext cx="5704379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400" b="1" u="sng" dirty="0">
                <a:solidFill>
                  <a:srgbClr val="000000"/>
                </a:solidFill>
                <a:latin typeface="Arial"/>
                <a:cs typeface="Arial"/>
              </a:rPr>
              <a:t>DÍVIDA E ENDIVIDAMENTO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96946" y="1612927"/>
            <a:ext cx="2134541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400" dirty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º Quadrimestre de 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22260" y="2460342"/>
            <a:ext cx="2150949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DESPESAS COM PESSOAL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53839" y="2460342"/>
            <a:ext cx="872356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Executivo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526710" y="2460342"/>
            <a:ext cx="948513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Legislativo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74281" y="2460342"/>
            <a:ext cx="1075310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Consolidado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9522" y="2688713"/>
            <a:ext cx="4057367" cy="391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Total da Despesa com Pessoal para Fins de Apuração do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Limite - TDP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326585" y="2780153"/>
            <a:ext cx="3348810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19.045.686,18</a:t>
            </a:r>
            <a:r>
              <a:rPr sz="1200" spc="10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1.168.331,18</a:t>
            </a:r>
            <a:r>
              <a:rPr sz="1200" spc="10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20.214.017,36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89522" y="3102098"/>
            <a:ext cx="3455670" cy="669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Receita Corrente Líquida (RCL) Ajustada</a:t>
            </a:r>
          </a:p>
          <a:p>
            <a:pPr marL="0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Apuração do Limite - TDP sobre a RCL</a:t>
            </a:r>
          </a:p>
          <a:p>
            <a:pPr marL="0" marR="0">
              <a:lnSpc>
                <a:spcPts val="1340"/>
              </a:lnSpc>
              <a:spcBef>
                <a:spcPts val="47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Limite Máximo (Inciso I, II e III do art. 20 da LRF)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37555" y="3102098"/>
            <a:ext cx="1127001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45.131.774,35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555414" y="3332603"/>
            <a:ext cx="669280" cy="438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42,20%</a:t>
            </a:r>
          </a:p>
          <a:p>
            <a:pPr marL="0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54,00%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708751" y="3332603"/>
            <a:ext cx="584522" cy="438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2,59%</a:t>
            </a:r>
          </a:p>
          <a:p>
            <a:pPr marL="0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6,00%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777355" y="3332603"/>
            <a:ext cx="669280" cy="438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44,79%</a:t>
            </a:r>
          </a:p>
          <a:p>
            <a:pPr marL="0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60,00%</a:t>
            </a:r>
          </a:p>
        </p:txBody>
      </p:sp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835778"/>
              </p:ext>
            </p:extLst>
          </p:nvPr>
        </p:nvGraphicFramePr>
        <p:xfrm>
          <a:off x="148893" y="2000590"/>
          <a:ext cx="7630615" cy="3102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9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2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39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77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372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CONTRATO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20" marR="9120" marT="9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PRAZO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20" marR="9120" marT="9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VALOR CONTRATADO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20" marR="9120" marT="9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j-lt"/>
                        </a:rPr>
                        <a:t>PARCELAS AMORTIZADAS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20" marR="9120" marT="9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j-lt"/>
                        </a:rPr>
                        <a:t>VALOR DISPENDIDO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20" marR="9120" marT="9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j-lt"/>
                        </a:rPr>
                        <a:t>SALDO DEVEDOR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20" marR="9120" marT="91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44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+mj-lt"/>
                        </a:rPr>
                        <a:t>Pró transporte 502004-74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20" marR="9120" marT="91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+mj-lt"/>
                        </a:rPr>
                        <a:t>240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20" marR="9120" marT="91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     662.818,75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20" marR="9120" marT="91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36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20" marR="9120" marT="91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  77.546,39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20" marR="9120" marT="91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     628.235,87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20" marR="9120" marT="91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FINISA 603389-69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20" marR="9120" marT="91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+mj-lt"/>
                        </a:rPr>
                        <a:t>96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20" marR="9120" marT="91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  4.000.000,00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20" marR="9120" marT="91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20" marR="9120" marT="91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  411.720,69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20" marR="9120" marT="91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  4.000.000,00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20" marR="9120" marT="91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BADESC  </a:t>
                      </a:r>
                      <a:r>
                        <a:rPr lang="pt-BR" sz="1200" dirty="0"/>
                        <a:t>2023035201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20" marR="9120" marT="91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96</a:t>
                      </a:r>
                    </a:p>
                  </a:txBody>
                  <a:tcPr marL="9120" marR="9120" marT="91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3.200.000,00</a:t>
                      </a:r>
                    </a:p>
                  </a:txBody>
                  <a:tcPr marL="9120" marR="9120" marT="91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120" marR="9120" marT="91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69.939,12</a:t>
                      </a:r>
                    </a:p>
                  </a:txBody>
                  <a:tcPr marL="9120" marR="9120" marT="91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3.200.000,00</a:t>
                      </a:r>
                    </a:p>
                  </a:txBody>
                  <a:tcPr marL="9120" marR="9120" marT="9120" marB="0" anchor="b"/>
                </a:tc>
                <a:extLst>
                  <a:ext uri="{0D108BD9-81ED-4DB2-BD59-A6C34878D82A}">
                    <a16:rowId xmlns:a16="http://schemas.microsoft.com/office/drawing/2014/main" val="1660640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777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B8EA0B65-D3CD-40FB-8760-5BDA8C71FA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6" y="754410"/>
            <a:ext cx="7414592" cy="158739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FFFCA78-8641-40E9-BF98-43A6392EDE0B}"/>
              </a:ext>
            </a:extLst>
          </p:cNvPr>
          <p:cNvSpPr txBox="1"/>
          <p:nvPr/>
        </p:nvSpPr>
        <p:spPr>
          <a:xfrm>
            <a:off x="331953" y="348027"/>
            <a:ext cx="2182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RECURSOS PROPRIOS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BAC9380-0028-45BE-BA4A-C483524A2EB6}"/>
              </a:ext>
            </a:extLst>
          </p:cNvPr>
          <p:cNvSpPr txBox="1"/>
          <p:nvPr/>
        </p:nvSpPr>
        <p:spPr>
          <a:xfrm>
            <a:off x="299199" y="2563522"/>
            <a:ext cx="246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RECURSOS VINCULADOS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133A4970-01CD-41AB-8C48-AD146BE5E2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0" y="3141523"/>
            <a:ext cx="7414592" cy="160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84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68158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1868" y="230654"/>
            <a:ext cx="6884607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u="sng" dirty="0">
                <a:solidFill>
                  <a:srgbClr val="000000"/>
                </a:solidFill>
                <a:latin typeface="Arial"/>
                <a:cs typeface="Arial"/>
              </a:rPr>
              <a:t>LEI COMPLEMENTAR 101/2000 - LRF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9997" y="1807901"/>
            <a:ext cx="3000522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Art. 9º, Parágrafo 4º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9997" y="3282282"/>
            <a:ext cx="7568574" cy="2386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159" dirty="0">
                <a:solidFill>
                  <a:srgbClr val="000000"/>
                </a:solidFill>
                <a:latin typeface="Arial"/>
                <a:cs typeface="Arial"/>
              </a:rPr>
              <a:t>"Até</a:t>
            </a:r>
            <a:r>
              <a:rPr sz="2400" i="1" spc="7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400" i="1" spc="8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59" dirty="0">
                <a:solidFill>
                  <a:srgbClr val="000000"/>
                </a:solidFill>
                <a:latin typeface="Arial"/>
                <a:cs typeface="Arial"/>
              </a:rPr>
              <a:t>Final</a:t>
            </a:r>
            <a:r>
              <a:rPr sz="2400" i="1" spc="7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58" dirty="0">
                <a:solidFill>
                  <a:srgbClr val="000000"/>
                </a:solidFill>
                <a:latin typeface="Arial"/>
                <a:cs typeface="Arial"/>
              </a:rPr>
              <a:t>dos</a:t>
            </a:r>
            <a:r>
              <a:rPr sz="2400" i="1" spc="7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59" dirty="0">
                <a:solidFill>
                  <a:srgbClr val="000000"/>
                </a:solidFill>
                <a:latin typeface="Arial"/>
                <a:cs typeface="Arial"/>
              </a:rPr>
              <a:t>meses</a:t>
            </a:r>
            <a:r>
              <a:rPr sz="2400" i="1" spc="7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58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400" i="1" spc="7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59" dirty="0">
                <a:solidFill>
                  <a:srgbClr val="000000"/>
                </a:solidFill>
                <a:latin typeface="Arial"/>
                <a:cs typeface="Arial"/>
              </a:rPr>
              <a:t>Maio,</a:t>
            </a:r>
            <a:r>
              <a:rPr sz="2400" i="1" spc="7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59" dirty="0">
                <a:solidFill>
                  <a:srgbClr val="000000"/>
                </a:solidFill>
                <a:latin typeface="Arial"/>
                <a:cs typeface="Arial"/>
              </a:rPr>
              <a:t>Setembro</a:t>
            </a:r>
            <a:r>
              <a:rPr sz="2400" i="1" spc="7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</a:p>
          <a:p>
            <a:pPr marL="0" marR="0">
              <a:lnSpc>
                <a:spcPts val="2681"/>
              </a:lnSpc>
              <a:spcBef>
                <a:spcPts val="431"/>
              </a:spcBef>
              <a:spcAft>
                <a:spcPts val="0"/>
              </a:spcAft>
            </a:pPr>
            <a:r>
              <a:rPr sz="2400" i="1" spc="165" dirty="0">
                <a:solidFill>
                  <a:srgbClr val="000000"/>
                </a:solidFill>
                <a:latin typeface="Arial"/>
                <a:cs typeface="Arial"/>
              </a:rPr>
              <a:t>Fevereiro,</a:t>
            </a:r>
            <a:r>
              <a:rPr sz="2400" i="1" spc="10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400" i="1" spc="12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65" dirty="0">
                <a:solidFill>
                  <a:srgbClr val="000000"/>
                </a:solidFill>
                <a:latin typeface="Arial"/>
                <a:cs typeface="Arial"/>
              </a:rPr>
              <a:t>Poder</a:t>
            </a:r>
            <a:r>
              <a:rPr sz="2400" i="1" spc="10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65" dirty="0">
                <a:solidFill>
                  <a:srgbClr val="000000"/>
                </a:solidFill>
                <a:latin typeface="Arial"/>
                <a:cs typeface="Arial"/>
              </a:rPr>
              <a:t>Executivo</a:t>
            </a:r>
            <a:r>
              <a:rPr sz="2400" i="1" spc="10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65" dirty="0">
                <a:solidFill>
                  <a:srgbClr val="000000"/>
                </a:solidFill>
                <a:latin typeface="Arial"/>
                <a:cs typeface="Arial"/>
              </a:rPr>
              <a:t>demonstrará</a:t>
            </a:r>
            <a:r>
              <a:rPr sz="2400" i="1" spc="10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</a:p>
          <a:p>
            <a:pPr marL="0" marR="0">
              <a:lnSpc>
                <a:spcPts val="2681"/>
              </a:lnSpc>
              <a:spcBef>
                <a:spcPts val="481"/>
              </a:spcBef>
              <a:spcAft>
                <a:spcPts val="0"/>
              </a:spcAft>
            </a:pPr>
            <a:r>
              <a:rPr sz="2400" i="1" spc="11" dirty="0">
                <a:solidFill>
                  <a:srgbClr val="000000"/>
                </a:solidFill>
                <a:latin typeface="Arial"/>
                <a:cs typeface="Arial"/>
              </a:rPr>
              <a:t>cumprimento</a:t>
            </a:r>
            <a:r>
              <a:rPr sz="2400" i="1" spc="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1" dirty="0">
                <a:solidFill>
                  <a:srgbClr val="000000"/>
                </a:solidFill>
                <a:latin typeface="Arial"/>
                <a:cs typeface="Arial"/>
              </a:rPr>
              <a:t>das</a:t>
            </a:r>
            <a:r>
              <a:rPr sz="2400" i="1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1" dirty="0">
                <a:solidFill>
                  <a:srgbClr val="000000"/>
                </a:solidFill>
                <a:latin typeface="Arial"/>
                <a:cs typeface="Arial"/>
              </a:rPr>
              <a:t>metas</a:t>
            </a:r>
            <a:r>
              <a:rPr sz="2400" i="1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1" dirty="0">
                <a:solidFill>
                  <a:srgbClr val="000000"/>
                </a:solidFill>
                <a:latin typeface="Arial"/>
                <a:cs typeface="Arial"/>
              </a:rPr>
              <a:t>fiscais</a:t>
            </a:r>
            <a:r>
              <a:rPr sz="2400" i="1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1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400" i="1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1" dirty="0">
                <a:solidFill>
                  <a:srgbClr val="000000"/>
                </a:solidFill>
                <a:latin typeface="Arial"/>
                <a:cs typeface="Arial"/>
              </a:rPr>
              <a:t>cada</a:t>
            </a:r>
            <a:r>
              <a:rPr sz="2400" i="1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1" dirty="0">
                <a:solidFill>
                  <a:srgbClr val="000000"/>
                </a:solidFill>
                <a:latin typeface="Arial"/>
                <a:cs typeface="Arial"/>
              </a:rPr>
              <a:t>quadrimestre,</a:t>
            </a:r>
          </a:p>
          <a:p>
            <a:pPr marL="0" marR="0">
              <a:lnSpc>
                <a:spcPts val="2681"/>
              </a:lnSpc>
              <a:spcBef>
                <a:spcPts val="481"/>
              </a:spcBef>
              <a:spcAft>
                <a:spcPts val="0"/>
              </a:spcAft>
            </a:pPr>
            <a:r>
              <a:rPr sz="2400" i="1" spc="16" dirty="0">
                <a:solidFill>
                  <a:srgbClr val="000000"/>
                </a:solidFill>
                <a:latin typeface="Arial"/>
                <a:cs typeface="Arial"/>
              </a:rPr>
              <a:t>em</a:t>
            </a:r>
            <a:r>
              <a:rPr sz="2400" i="1" spc="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6" dirty="0">
                <a:solidFill>
                  <a:srgbClr val="000000"/>
                </a:solidFill>
                <a:latin typeface="Arial"/>
                <a:cs typeface="Arial"/>
              </a:rPr>
              <a:t>audiência</a:t>
            </a:r>
            <a:r>
              <a:rPr sz="2400" i="1" spc="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6" dirty="0">
                <a:solidFill>
                  <a:srgbClr val="000000"/>
                </a:solidFill>
                <a:latin typeface="Arial"/>
                <a:cs typeface="Arial"/>
              </a:rPr>
              <a:t>pública</a:t>
            </a:r>
            <a:r>
              <a:rPr sz="2400" i="1" spc="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6" dirty="0">
                <a:solidFill>
                  <a:srgbClr val="000000"/>
                </a:solidFill>
                <a:latin typeface="Arial"/>
                <a:cs typeface="Arial"/>
              </a:rPr>
              <a:t>na</a:t>
            </a:r>
            <a:r>
              <a:rPr sz="2400" i="1" spc="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6" dirty="0">
                <a:solidFill>
                  <a:srgbClr val="000000"/>
                </a:solidFill>
                <a:latin typeface="Arial"/>
                <a:cs typeface="Arial"/>
              </a:rPr>
              <a:t>comissão</a:t>
            </a:r>
            <a:r>
              <a:rPr sz="2400" i="1" spc="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6" dirty="0">
                <a:solidFill>
                  <a:srgbClr val="000000"/>
                </a:solidFill>
                <a:latin typeface="Arial"/>
                <a:cs typeface="Arial"/>
              </a:rPr>
              <a:t>referida</a:t>
            </a:r>
            <a:r>
              <a:rPr sz="2400" i="1" spc="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6" dirty="0">
                <a:solidFill>
                  <a:srgbClr val="000000"/>
                </a:solidFill>
                <a:latin typeface="Arial"/>
                <a:cs typeface="Arial"/>
              </a:rPr>
              <a:t>no</a:t>
            </a:r>
            <a:r>
              <a:rPr sz="2400" i="1" spc="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§</a:t>
            </a:r>
            <a:r>
              <a:rPr sz="2400" i="1" spc="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6" dirty="0">
                <a:solidFill>
                  <a:srgbClr val="000000"/>
                </a:solidFill>
                <a:latin typeface="Arial"/>
                <a:cs typeface="Arial"/>
              </a:rPr>
              <a:t>1º</a:t>
            </a:r>
            <a:r>
              <a:rPr sz="2400" i="1" spc="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6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</a:p>
          <a:p>
            <a:pPr marL="0" marR="0">
              <a:lnSpc>
                <a:spcPts val="2681"/>
              </a:lnSpc>
              <a:spcBef>
                <a:spcPts val="431"/>
              </a:spcBef>
              <a:spcAft>
                <a:spcPts val="0"/>
              </a:spcAft>
            </a:pPr>
            <a:r>
              <a:rPr sz="2400" i="1" spc="33" dirty="0">
                <a:solidFill>
                  <a:srgbClr val="000000"/>
                </a:solidFill>
                <a:latin typeface="Arial"/>
                <a:cs typeface="Arial"/>
              </a:rPr>
              <a:t>art.</a:t>
            </a:r>
            <a:r>
              <a:rPr sz="2400" i="1" spc="1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3" dirty="0">
                <a:solidFill>
                  <a:srgbClr val="000000"/>
                </a:solidFill>
                <a:latin typeface="Arial"/>
                <a:cs typeface="Arial"/>
              </a:rPr>
              <a:t>166</a:t>
            </a:r>
            <a:r>
              <a:rPr sz="2400" i="1" spc="1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3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sz="2400" i="1" spc="1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3" dirty="0">
                <a:solidFill>
                  <a:srgbClr val="000000"/>
                </a:solidFill>
                <a:latin typeface="Arial"/>
                <a:cs typeface="Arial"/>
              </a:rPr>
              <a:t>CF</a:t>
            </a:r>
            <a:r>
              <a:rPr sz="2400" i="1" spc="1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3" dirty="0">
                <a:solidFill>
                  <a:srgbClr val="000000"/>
                </a:solidFill>
                <a:latin typeface="Arial"/>
                <a:cs typeface="Arial"/>
              </a:rPr>
              <a:t>ou</a:t>
            </a:r>
            <a:r>
              <a:rPr sz="2400" i="1" spc="1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3" dirty="0">
                <a:solidFill>
                  <a:srgbClr val="000000"/>
                </a:solidFill>
                <a:latin typeface="Arial"/>
                <a:cs typeface="Arial"/>
              </a:rPr>
              <a:t>equivalente</a:t>
            </a:r>
            <a:r>
              <a:rPr sz="2400" i="1" spc="1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3" dirty="0">
                <a:solidFill>
                  <a:srgbClr val="000000"/>
                </a:solidFill>
                <a:latin typeface="Arial"/>
                <a:cs typeface="Arial"/>
              </a:rPr>
              <a:t>nas</a:t>
            </a:r>
            <a:r>
              <a:rPr sz="2400" i="1" spc="1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3" dirty="0">
                <a:solidFill>
                  <a:srgbClr val="000000"/>
                </a:solidFill>
                <a:latin typeface="Arial"/>
                <a:cs typeface="Arial"/>
              </a:rPr>
              <a:t>Casas</a:t>
            </a:r>
            <a:r>
              <a:rPr sz="2400" i="1" spc="1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3" dirty="0">
                <a:solidFill>
                  <a:srgbClr val="000000"/>
                </a:solidFill>
                <a:latin typeface="Arial"/>
                <a:cs typeface="Arial"/>
              </a:rPr>
              <a:t>Legislativa</a:t>
            </a:r>
          </a:p>
          <a:p>
            <a:pPr marL="0" marR="0">
              <a:lnSpc>
                <a:spcPts val="2681"/>
              </a:lnSpc>
              <a:spcBef>
                <a:spcPts val="481"/>
              </a:spcBef>
              <a:spcAft>
                <a:spcPts val="0"/>
              </a:spcAft>
            </a:pP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estaduais e municipais".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835" y="0"/>
            <a:ext cx="7760322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41268" y="1504636"/>
            <a:ext cx="1245874" cy="747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85"/>
              </a:lnSpc>
              <a:spcBef>
                <a:spcPts val="0"/>
              </a:spcBef>
              <a:spcAft>
                <a:spcPts val="0"/>
              </a:spcAft>
            </a:pPr>
            <a:r>
              <a:rPr sz="5000" b="1" dirty="0">
                <a:solidFill>
                  <a:srgbClr val="000000"/>
                </a:solidFill>
                <a:latin typeface="Arial"/>
                <a:cs typeface="Arial"/>
              </a:rPr>
              <a:t>FIM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21218" y="2810807"/>
            <a:ext cx="5086068" cy="14832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139"/>
              </a:lnSpc>
              <a:spcBef>
                <a:spcPts val="0"/>
              </a:spcBef>
              <a:spcAft>
                <a:spcPts val="0"/>
              </a:spcAft>
            </a:pPr>
            <a:r>
              <a:rPr sz="4600" b="1" dirty="0">
                <a:solidFill>
                  <a:srgbClr val="000000"/>
                </a:solidFill>
                <a:latin typeface="Arial"/>
                <a:cs typeface="Arial"/>
              </a:rPr>
              <a:t>OBRIGADO PELA</a:t>
            </a:r>
          </a:p>
          <a:p>
            <a:pPr marL="746607" marR="0">
              <a:lnSpc>
                <a:spcPts val="5139"/>
              </a:lnSpc>
              <a:spcBef>
                <a:spcPts val="1151"/>
              </a:spcBef>
              <a:spcAft>
                <a:spcPts val="0"/>
              </a:spcAft>
            </a:pPr>
            <a:r>
              <a:rPr sz="4600" b="1" dirty="0">
                <a:solidFill>
                  <a:srgbClr val="000000"/>
                </a:solidFill>
                <a:latin typeface="Arial"/>
                <a:cs typeface="Arial"/>
              </a:rPr>
              <a:t>PRESENÇA!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68158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32839" y="230654"/>
            <a:ext cx="5062792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u="sng" dirty="0">
                <a:solidFill>
                  <a:srgbClr val="000000"/>
                </a:solidFill>
                <a:latin typeface="Arial"/>
                <a:cs typeface="Arial"/>
              </a:rPr>
              <a:t>RECEITA ORÇAMENTÁRIA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80105" y="849950"/>
            <a:ext cx="1568214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3º Quadrimestre de 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9997" y="1603911"/>
            <a:ext cx="5862805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Quadro Comparativo da Execução da Receita Orçamentária Até o Período por Categoria Econômica: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52810" y="1786664"/>
            <a:ext cx="970706" cy="332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962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PREVISÃO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ATUALIZADA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17858" y="1786664"/>
            <a:ext cx="1358772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ARRECADADO ATÉ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37524" y="1862864"/>
            <a:ext cx="794531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RECEITAS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96239" y="1862864"/>
            <a:ext cx="801786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Percentual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861126" y="1939064"/>
            <a:ext cx="872214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O PERÍODO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89522" y="2118261"/>
            <a:ext cx="3186556" cy="800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RECEITAS CORRENTES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RECEITAS DE CAPITAL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RECEITAS CORRENTES INTRA-ORÇAMENTÁRIAS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RECEITAS DE CAPITAL INTRA-ORÇAMENTÁRIAS</a:t>
            </a:r>
          </a:p>
          <a:p>
            <a:pPr marL="0" marR="0">
              <a:lnSpc>
                <a:spcPts val="1117"/>
              </a:lnSpc>
              <a:spcBef>
                <a:spcPts val="17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TOTAL GERAL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774692" y="2118261"/>
            <a:ext cx="964567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37.669.290,00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033795" y="2118261"/>
            <a:ext cx="964567" cy="800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50.525.164,03</a:t>
            </a:r>
          </a:p>
          <a:p>
            <a:pPr marL="70611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8.059.208,72</a:t>
            </a:r>
          </a:p>
          <a:p>
            <a:pPr marL="564895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  <a:p>
            <a:pPr marL="564895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  <a:p>
            <a:pPr marL="0" marR="0">
              <a:lnSpc>
                <a:spcPts val="1117"/>
              </a:lnSpc>
              <a:spcBef>
                <a:spcPts val="17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58.584.372,75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198106" y="2118261"/>
            <a:ext cx="540841" cy="800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134,13</a:t>
            </a:r>
          </a:p>
          <a:p>
            <a:pPr marL="141223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  <a:p>
            <a:pPr marL="141223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  <a:p>
            <a:pPr marL="141223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  <a:p>
            <a:pPr marL="0" marR="0">
              <a:lnSpc>
                <a:spcPts val="1117"/>
              </a:lnSpc>
              <a:spcBef>
                <a:spcPts val="17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155,52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339588" y="2270661"/>
            <a:ext cx="399578" cy="484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774692" y="2739164"/>
            <a:ext cx="964567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37.669.290,00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79997" y="3062586"/>
            <a:ext cx="7568477" cy="13542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sz="2000" spc="82" dirty="0">
                <a:solidFill>
                  <a:srgbClr val="000000"/>
                </a:solidFill>
                <a:latin typeface="Arial"/>
                <a:cs typeface="Arial"/>
              </a:rPr>
              <a:t>Considerando</a:t>
            </a:r>
            <a:r>
              <a:rPr sz="2000" spc="4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82" dirty="0">
                <a:solidFill>
                  <a:srgbClr val="000000"/>
                </a:solidFill>
                <a:latin typeface="Arial"/>
                <a:cs typeface="Arial"/>
              </a:rPr>
              <a:t>todas</a:t>
            </a:r>
            <a:r>
              <a:rPr sz="2000" spc="4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82" dirty="0">
                <a:solidFill>
                  <a:srgbClr val="000000"/>
                </a:solidFill>
                <a:latin typeface="Arial"/>
                <a:cs typeface="Arial"/>
              </a:rPr>
              <a:t>as</a:t>
            </a:r>
            <a:r>
              <a:rPr sz="2000" spc="4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82" dirty="0">
                <a:solidFill>
                  <a:srgbClr val="000000"/>
                </a:solidFill>
                <a:latin typeface="Arial"/>
                <a:cs typeface="Arial"/>
              </a:rPr>
              <a:t>fontes</a:t>
            </a:r>
            <a:r>
              <a:rPr sz="2000" spc="4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82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4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82" dirty="0">
                <a:solidFill>
                  <a:srgbClr val="000000"/>
                </a:solidFill>
                <a:latin typeface="Arial"/>
                <a:cs typeface="Arial"/>
              </a:rPr>
              <a:t>recursos,</a:t>
            </a:r>
            <a:r>
              <a:rPr sz="2000" spc="4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5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82" dirty="0">
                <a:solidFill>
                  <a:srgbClr val="000000"/>
                </a:solidFill>
                <a:latin typeface="Arial"/>
                <a:cs typeface="Arial"/>
              </a:rPr>
              <a:t>receita</a:t>
            </a:r>
            <a:r>
              <a:rPr sz="2000" spc="4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83" dirty="0">
                <a:solidFill>
                  <a:srgbClr val="000000"/>
                </a:solidFill>
                <a:latin typeface="Arial"/>
                <a:cs typeface="Arial"/>
              </a:rPr>
              <a:t>total</a:t>
            </a:r>
          </a:p>
          <a:p>
            <a:pPr marL="0" marR="0">
              <a:lnSpc>
                <a:spcPts val="2234"/>
              </a:lnSpc>
              <a:spcBef>
                <a:spcPts val="468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realizada consolidada foi de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R$ 58.584.372,75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para uma previsão</a:t>
            </a:r>
          </a:p>
          <a:p>
            <a:pPr marL="0" marR="0">
              <a:lnSpc>
                <a:spcPts val="2234"/>
              </a:lnSpc>
              <a:spcBef>
                <a:spcPts val="478"/>
              </a:spcBef>
              <a:spcAft>
                <a:spcPts val="0"/>
              </a:spcAft>
            </a:pPr>
            <a:r>
              <a:rPr sz="2000" spc="50" dirty="0">
                <a:solidFill>
                  <a:srgbClr val="000000"/>
                </a:solidFill>
                <a:latin typeface="Arial"/>
                <a:cs typeface="Arial"/>
              </a:rPr>
              <a:t>anual</a:t>
            </a:r>
            <a:r>
              <a:rPr sz="2000" spc="3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000000"/>
                </a:solidFill>
                <a:latin typeface="Arial"/>
                <a:cs typeface="Arial"/>
              </a:rPr>
              <a:t>atualizada</a:t>
            </a:r>
            <a:r>
              <a:rPr sz="2000" spc="3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3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spc="50" dirty="0">
                <a:solidFill>
                  <a:srgbClr val="000000"/>
                </a:solidFill>
                <a:latin typeface="Arial"/>
                <a:cs typeface="Arial"/>
              </a:rPr>
              <a:t>R$</a:t>
            </a:r>
            <a:r>
              <a:rPr sz="2000" b="1" spc="3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spc="50" dirty="0">
                <a:solidFill>
                  <a:srgbClr val="000000"/>
                </a:solidFill>
                <a:latin typeface="Arial"/>
                <a:cs typeface="Arial"/>
              </a:rPr>
              <a:t>37.669.290,00</a:t>
            </a:r>
            <a:r>
              <a:rPr sz="2000" b="1" spc="3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000000"/>
                </a:solidFill>
                <a:latin typeface="Arial"/>
                <a:cs typeface="Arial"/>
              </a:rPr>
              <a:t>correspondendo</a:t>
            </a:r>
            <a:r>
              <a:rPr sz="2000" spc="3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3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000000"/>
                </a:solidFill>
                <a:latin typeface="Arial"/>
                <a:cs typeface="Arial"/>
              </a:rPr>
              <a:t>um</a:t>
            </a:r>
          </a:p>
          <a:p>
            <a:pPr marL="0" marR="0">
              <a:lnSpc>
                <a:spcPts val="2234"/>
              </a:lnSpc>
              <a:spcBef>
                <a:spcPts val="528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percentual</a:t>
            </a:r>
            <a:r>
              <a:rPr sz="20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realização</a:t>
            </a:r>
            <a:r>
              <a:rPr sz="20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155,52%.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835" y="0"/>
            <a:ext cx="7760322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7909" y="207535"/>
            <a:ext cx="7552589" cy="279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9"/>
              </a:lnSpc>
              <a:spcBef>
                <a:spcPts val="0"/>
              </a:spcBef>
              <a:spcAft>
                <a:spcPts val="0"/>
              </a:spcAft>
            </a:pPr>
            <a:r>
              <a:rPr sz="1700" b="1" dirty="0">
                <a:solidFill>
                  <a:srgbClr val="000000"/>
                </a:solidFill>
                <a:latin typeface="Arial"/>
                <a:cs typeface="Arial"/>
              </a:rPr>
              <a:t>COMPARATIVO DA RECEITA CORRENTE LÍQUIDA (DETALHADA) (TCE)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66680" y="789518"/>
            <a:ext cx="1061633" cy="273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624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(a) Previsão</a:t>
            </a:r>
          </a:p>
          <a:p>
            <a:pPr marL="0" marR="0">
              <a:lnSpc>
                <a:spcPts val="893"/>
              </a:lnSpc>
              <a:spcBef>
                <a:spcPts val="66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Orçamentária 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59591" y="789518"/>
            <a:ext cx="897830" cy="273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752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(b) RCL até</a:t>
            </a:r>
          </a:p>
          <a:p>
            <a:pPr marL="0" marR="0">
              <a:lnSpc>
                <a:spcPts val="893"/>
              </a:lnSpc>
              <a:spcBef>
                <a:spcPts val="66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Dezembro/2023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070562" y="789518"/>
            <a:ext cx="897830" cy="273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546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(c) RCL até</a:t>
            </a:r>
          </a:p>
          <a:p>
            <a:pPr marL="0" marR="0">
              <a:lnSpc>
                <a:spcPts val="893"/>
              </a:lnSpc>
              <a:spcBef>
                <a:spcPts val="66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Dezembro/2022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6816" y="850478"/>
            <a:ext cx="2585965" cy="3616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3381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RECEITA CORRENTE LÍQUIDA</a:t>
            </a:r>
          </a:p>
          <a:p>
            <a:pPr marL="0" marR="0">
              <a:lnSpc>
                <a:spcPts val="893"/>
              </a:lnSpc>
              <a:spcBef>
                <a:spcPts val="71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RECEITAS CORRENTES (I)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128459" y="850478"/>
            <a:ext cx="591378" cy="3616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% (b/c)</a:t>
            </a:r>
          </a:p>
          <a:p>
            <a:pPr marL="150926" marR="0">
              <a:lnSpc>
                <a:spcPts val="893"/>
              </a:lnSpc>
              <a:spcBef>
                <a:spcPts val="71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9,59%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103331" y="1060511"/>
            <a:ext cx="802134" cy="1420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42.719.590,00</a:t>
            </a:r>
          </a:p>
          <a:p>
            <a:pPr marL="56489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5.265.640,00</a:t>
            </a:r>
          </a:p>
          <a:p>
            <a:pPr marL="141224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992.500,00</a:t>
            </a:r>
          </a:p>
          <a:p>
            <a:pPr marL="56489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2.204.000,00</a:t>
            </a:r>
          </a:p>
          <a:p>
            <a:pPr marL="141224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498.140,00</a:t>
            </a:r>
          </a:p>
          <a:p>
            <a:pPr marL="141224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876.000,00</a:t>
            </a:r>
          </a:p>
          <a:p>
            <a:pPr marL="141224" marR="0">
              <a:lnSpc>
                <a:spcPts val="893"/>
              </a:lnSpc>
              <a:spcBef>
                <a:spcPts val="26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695.000,00</a:t>
            </a:r>
          </a:p>
          <a:p>
            <a:pPr marL="141224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396.000,00</a:t>
            </a:r>
          </a:p>
          <a:p>
            <a:pPr marL="141224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207.150,00</a:t>
            </a:r>
          </a:p>
          <a:p>
            <a:pPr marL="254203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1.100,00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214302" y="1060511"/>
            <a:ext cx="802134" cy="1420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57.139.873,72</a:t>
            </a:r>
          </a:p>
          <a:p>
            <a:pPr marL="56489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6.067.976,53</a:t>
            </a:r>
          </a:p>
          <a:p>
            <a:pPr marL="141223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700.480,57</a:t>
            </a:r>
          </a:p>
          <a:p>
            <a:pPr marL="56489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3.066.172,34</a:t>
            </a:r>
          </a:p>
          <a:p>
            <a:pPr marL="141223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699.589,01</a:t>
            </a:r>
          </a:p>
          <a:p>
            <a:pPr marL="56489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1.400.039,51</a:t>
            </a:r>
          </a:p>
          <a:p>
            <a:pPr marL="141223" marR="0">
              <a:lnSpc>
                <a:spcPts val="893"/>
              </a:lnSpc>
              <a:spcBef>
                <a:spcPts val="26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201.695,10</a:t>
            </a:r>
          </a:p>
          <a:p>
            <a:pPr marL="141223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529.190,92</a:t>
            </a:r>
          </a:p>
          <a:p>
            <a:pPr marL="56489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1.057.643,65</a:t>
            </a:r>
          </a:p>
          <a:p>
            <a:pPr marL="451916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325273" y="1060511"/>
            <a:ext cx="802134" cy="1420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52.141.798,97</a:t>
            </a:r>
          </a:p>
          <a:p>
            <a:pPr marL="56489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6.039.178,74</a:t>
            </a:r>
          </a:p>
          <a:p>
            <a:pPr marL="141223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686.346,22</a:t>
            </a:r>
          </a:p>
          <a:p>
            <a:pPr marL="56489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3.113.894,61</a:t>
            </a:r>
          </a:p>
          <a:p>
            <a:pPr marL="141223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663.700,03</a:t>
            </a:r>
          </a:p>
          <a:p>
            <a:pPr marL="56489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1.004.154,24</a:t>
            </a:r>
          </a:p>
          <a:p>
            <a:pPr marL="141223" marR="0">
              <a:lnSpc>
                <a:spcPts val="893"/>
              </a:lnSpc>
              <a:spcBef>
                <a:spcPts val="26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571.083,64</a:t>
            </a:r>
          </a:p>
          <a:p>
            <a:pPr marL="141223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468.362,28</a:t>
            </a:r>
          </a:p>
          <a:p>
            <a:pPr marL="141223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968.568,27</a:t>
            </a:r>
          </a:p>
          <a:p>
            <a:pPr marL="451917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21551" y="1201480"/>
            <a:ext cx="2190816" cy="292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Impostos, Taxas e Contribuições de Melhoria</a:t>
            </a:r>
          </a:p>
          <a:p>
            <a:pPr marL="56489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IPTU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279386" y="1201480"/>
            <a:ext cx="440481" cy="292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0,48%</a:t>
            </a:r>
          </a:p>
          <a:p>
            <a:pPr marL="0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2,06%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78040" y="1483421"/>
            <a:ext cx="316178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ISS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245553" y="1483421"/>
            <a:ext cx="474315" cy="292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-1,53%</a:t>
            </a:r>
          </a:p>
          <a:p>
            <a:pPr marL="33832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5,41%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78040" y="1624391"/>
            <a:ext cx="338717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ITBI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78040" y="1765361"/>
            <a:ext cx="389433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IRRF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189063" y="1765361"/>
            <a:ext cx="530820" cy="574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32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39,42%</a:t>
            </a:r>
          </a:p>
          <a:p>
            <a:pPr marL="0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-64,68%</a:t>
            </a:r>
          </a:p>
          <a:p>
            <a:pPr marL="33832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12,99%</a:t>
            </a:r>
          </a:p>
          <a:p>
            <a:pPr marL="90322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9,20%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21551" y="1906330"/>
            <a:ext cx="2043971" cy="292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489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Outros Impostos, Taxas e Contr. Melhor.</a:t>
            </a:r>
          </a:p>
          <a:p>
            <a:pPr marL="0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Contribuições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21551" y="2188271"/>
            <a:ext cx="1174411" cy="4335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Receita de Patrimonial</a:t>
            </a:r>
          </a:p>
          <a:p>
            <a:pPr marL="0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Receita Agropecuária</a:t>
            </a:r>
          </a:p>
          <a:p>
            <a:pPr marL="0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Receita Industrial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279386" y="2329241"/>
            <a:ext cx="440481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0,00%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301045" y="2470211"/>
            <a:ext cx="604391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30.000,00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609729" y="2470211"/>
            <a:ext cx="406648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52,17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522986" y="2470211"/>
            <a:ext cx="604391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27.663,58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189063" y="2470211"/>
            <a:ext cx="530820" cy="292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-99,81%</a:t>
            </a:r>
          </a:p>
          <a:p>
            <a:pPr marL="90322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0,00%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21551" y="2611181"/>
            <a:ext cx="1055827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Receita de Serviços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103331" y="2611181"/>
            <a:ext cx="802134" cy="8564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224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155.100,00</a:t>
            </a:r>
          </a:p>
          <a:p>
            <a:pPr marL="0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36.584.600,00</a:t>
            </a:r>
          </a:p>
          <a:p>
            <a:pPr marL="0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10.721.000,00</a:t>
            </a:r>
          </a:p>
          <a:p>
            <a:pPr marL="0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13.500.000,00</a:t>
            </a:r>
          </a:p>
          <a:p>
            <a:pPr marL="141224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750.000,00</a:t>
            </a:r>
          </a:p>
          <a:p>
            <a:pPr marL="197713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60.500,00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214302" y="2611181"/>
            <a:ext cx="802134" cy="8564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223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548.694,98</a:t>
            </a:r>
          </a:p>
          <a:p>
            <a:pPr marL="0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48.697.403,91</a:t>
            </a:r>
          </a:p>
          <a:p>
            <a:pPr marL="0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12.115.548,81</a:t>
            </a:r>
          </a:p>
          <a:p>
            <a:pPr marL="0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19.173.598,32</a:t>
            </a:r>
          </a:p>
          <a:p>
            <a:pPr marL="56489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1.232.956,32</a:t>
            </a:r>
          </a:p>
          <a:p>
            <a:pPr marL="197713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35.988,51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777190" y="2611181"/>
            <a:ext cx="350142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21551" y="2752151"/>
            <a:ext cx="1247749" cy="292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Tranferências Correntes</a:t>
            </a:r>
          </a:p>
          <a:p>
            <a:pPr marL="56489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Cota-Parte do FPM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325273" y="2752151"/>
            <a:ext cx="802134" cy="715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44.569.382,20</a:t>
            </a:r>
          </a:p>
          <a:p>
            <a:pPr marL="0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12.828.002,47</a:t>
            </a:r>
          </a:p>
          <a:p>
            <a:pPr marL="0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18.484.925,60</a:t>
            </a:r>
          </a:p>
          <a:p>
            <a:pPr marL="141223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992.577,74</a:t>
            </a:r>
          </a:p>
          <a:p>
            <a:pPr marL="197713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36.526,54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7279386" y="2752151"/>
            <a:ext cx="440481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9,26%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7245553" y="2893121"/>
            <a:ext cx="474315" cy="292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-5,55%</a:t>
            </a:r>
          </a:p>
          <a:p>
            <a:pPr marL="33832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3,73%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78040" y="3034091"/>
            <a:ext cx="1067103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Cota-Parte do ICMS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78040" y="3175061"/>
            <a:ext cx="1044650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Cota-Parte do IPVA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7166407" y="3175061"/>
            <a:ext cx="553491" cy="997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489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24,22%</a:t>
            </a:r>
          </a:p>
          <a:p>
            <a:pPr marL="79146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-1,47%</a:t>
            </a:r>
          </a:p>
          <a:p>
            <a:pPr marL="79146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-1,85%</a:t>
            </a:r>
          </a:p>
          <a:p>
            <a:pPr marL="56489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14,41%</a:t>
            </a:r>
          </a:p>
          <a:p>
            <a:pPr marL="56489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50,77%</a:t>
            </a:r>
          </a:p>
          <a:p>
            <a:pPr marL="0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248,04%</a:t>
            </a:r>
          </a:p>
          <a:p>
            <a:pPr marL="112979" marR="0">
              <a:lnSpc>
                <a:spcPts val="893"/>
              </a:lnSpc>
              <a:spcBef>
                <a:spcPts val="26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5,19%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78040" y="3316031"/>
            <a:ext cx="976799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Cota-Parte do ITR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36816" y="3457001"/>
            <a:ext cx="1772919" cy="715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224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Transferências da LC 61/1989</a:t>
            </a:r>
          </a:p>
          <a:p>
            <a:pPr marL="141224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Transferências do FUNDEB</a:t>
            </a:r>
          </a:p>
          <a:p>
            <a:pPr marL="141224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Outras Transferências Correntes</a:t>
            </a:r>
          </a:p>
          <a:p>
            <a:pPr marL="84734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Outras Receitas Correntes</a:t>
            </a:r>
          </a:p>
          <a:p>
            <a:pPr marL="0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DEDUÇÕES (II)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159821" y="3457001"/>
            <a:ext cx="745628" cy="574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734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220.000,00</a:t>
            </a:r>
          </a:p>
          <a:p>
            <a:pPr marL="0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5.377.100,00</a:t>
            </a:r>
          </a:p>
          <a:p>
            <a:pPr marL="0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5.956.000,00</a:t>
            </a:r>
          </a:p>
          <a:p>
            <a:pPr marL="141223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80.000,00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214302" y="3457001"/>
            <a:ext cx="802134" cy="10083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223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176.554,32</a:t>
            </a:r>
          </a:p>
          <a:p>
            <a:pPr marL="56489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6.926.486,35</a:t>
            </a:r>
          </a:p>
          <a:p>
            <a:pPr marL="56489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9.036.271,28</a:t>
            </a:r>
          </a:p>
          <a:p>
            <a:pPr marL="141223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238.911,56</a:t>
            </a:r>
          </a:p>
          <a:p>
            <a:pPr marL="56489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6.614.709,69</a:t>
            </a:r>
          </a:p>
          <a:p>
            <a:pPr marL="56489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6.614.709,69</a:t>
            </a:r>
          </a:p>
          <a:p>
            <a:pPr marL="0" marR="0">
              <a:lnSpc>
                <a:spcPts val="893"/>
              </a:lnSpc>
              <a:spcBef>
                <a:spcPts val="302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50.525.164,03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6381763" y="3457001"/>
            <a:ext cx="745628" cy="574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734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179.877,17</a:t>
            </a:r>
          </a:p>
          <a:p>
            <a:pPr marL="0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6.054.028,03</a:t>
            </a:r>
          </a:p>
          <a:p>
            <a:pPr marL="0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5.993.444,65</a:t>
            </a:r>
          </a:p>
          <a:p>
            <a:pPr marL="141223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68.643,90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4103331" y="4020881"/>
            <a:ext cx="802134" cy="444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489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5.050.300,00</a:t>
            </a:r>
          </a:p>
          <a:p>
            <a:pPr marL="56489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5.050.300,00</a:t>
            </a:r>
          </a:p>
          <a:p>
            <a:pPr marL="0" marR="0">
              <a:lnSpc>
                <a:spcPts val="893"/>
              </a:lnSpc>
              <a:spcBef>
                <a:spcPts val="302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37.669.290,00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6325273" y="4020881"/>
            <a:ext cx="802134" cy="444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489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6.288.484,08</a:t>
            </a:r>
          </a:p>
          <a:p>
            <a:pPr marL="56489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6.288.484,08</a:t>
            </a:r>
          </a:p>
          <a:p>
            <a:pPr marL="0" marR="0">
              <a:lnSpc>
                <a:spcPts val="893"/>
              </a:lnSpc>
              <a:spcBef>
                <a:spcPts val="302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45.853.314,89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236816" y="4161851"/>
            <a:ext cx="2125269" cy="303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734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Dedução de Rec. Formação do FUNDEB</a:t>
            </a:r>
          </a:p>
          <a:p>
            <a:pPr marL="0" marR="0">
              <a:lnSpc>
                <a:spcPts val="893"/>
              </a:lnSpc>
              <a:spcBef>
                <a:spcPts val="302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RECEITA CORRENTE LIQUIDA (III) = (I-II)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7279386" y="4161851"/>
            <a:ext cx="440481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5,19%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7222896" y="4313768"/>
            <a:ext cx="496986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10,19%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68158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4454" y="219982"/>
            <a:ext cx="6959501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u="sng" dirty="0">
                <a:solidFill>
                  <a:srgbClr val="000000"/>
                </a:solidFill>
                <a:latin typeface="Arial"/>
                <a:cs typeface="Arial"/>
              </a:rPr>
              <a:t>EXECUÇÃO ORÇAMENTÁRA DA RECEITA (02)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41563" y="910117"/>
            <a:ext cx="638125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Descrição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79023" y="910117"/>
            <a:ext cx="1764363" cy="300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Saldo em 31/12/2023 (a)</a:t>
            </a:r>
          </a:p>
          <a:p>
            <a:pPr marL="1018806" marR="0">
              <a:lnSpc>
                <a:spcPts val="893"/>
              </a:lnSpc>
              <a:spcBef>
                <a:spcPts val="28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8.059.208,72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38596" y="910117"/>
            <a:ext cx="1764326" cy="7235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Saldo em 31/12/2022 (b)</a:t>
            </a:r>
            <a:r>
              <a:rPr sz="800" b="1" spc="5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% (a/b)</a:t>
            </a:r>
          </a:p>
          <a:p>
            <a:pPr marL="553212" marR="0">
              <a:lnSpc>
                <a:spcPts val="893"/>
              </a:lnSpc>
              <a:spcBef>
                <a:spcPts val="28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6.419.644,31</a:t>
            </a:r>
            <a:r>
              <a:rPr sz="800" spc="50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25,54%</a:t>
            </a:r>
          </a:p>
          <a:p>
            <a:pPr marL="553212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1.398.860,91</a:t>
            </a:r>
            <a:r>
              <a:rPr sz="800" spc="2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343,22%</a:t>
            </a:r>
          </a:p>
          <a:p>
            <a:pPr marL="553212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1.398.860,91</a:t>
            </a:r>
            <a:r>
              <a:rPr sz="800" spc="2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343,22%</a:t>
            </a:r>
          </a:p>
          <a:p>
            <a:pPr marL="948639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  <a:r>
              <a:rPr sz="800" spc="7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0,00%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5061" y="1060612"/>
            <a:ext cx="1303918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RECEITAS DE CAPITAL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1551" y="1201582"/>
            <a:ext cx="1456418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OPERAÇÕES DE CRÉDITO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97830" y="1200160"/>
            <a:ext cx="745628" cy="4335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6.200.000,00</a:t>
            </a:r>
          </a:p>
          <a:p>
            <a:pPr marL="0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6.200.000,00</a:t>
            </a:r>
          </a:p>
          <a:p>
            <a:pPr marL="395427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21551" y="1341130"/>
            <a:ext cx="2066660" cy="4349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489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Operações de Crédito - Mercado Interno</a:t>
            </a:r>
          </a:p>
          <a:p>
            <a:pPr marL="56489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Operações de Crédito - Mercado Externo</a:t>
            </a:r>
          </a:p>
          <a:p>
            <a:pPr marL="0" marR="0">
              <a:lnSpc>
                <a:spcPts val="893"/>
              </a:lnSpc>
              <a:spcBef>
                <a:spcPts val="227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ALIENAÇÃO DE BENS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693257" y="1623070"/>
            <a:ext cx="350142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576543" y="1623070"/>
            <a:ext cx="1143295" cy="4335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541.950,00</a:t>
            </a:r>
            <a:r>
              <a:rPr sz="800" spc="1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-100,00%</a:t>
            </a:r>
          </a:p>
          <a:p>
            <a:pPr marL="0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541.950,00</a:t>
            </a:r>
            <a:r>
              <a:rPr sz="800" spc="1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-100,00%</a:t>
            </a:r>
          </a:p>
          <a:p>
            <a:pPr marL="310692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  <a:r>
              <a:rPr sz="800" spc="7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0,00%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78040" y="1764040"/>
            <a:ext cx="1349552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Alienação de Bens Móveis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693257" y="1764040"/>
            <a:ext cx="350142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78040" y="1905010"/>
            <a:ext cx="1377797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Alienação de Bens Imóveis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693257" y="1905010"/>
            <a:ext cx="350142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78040" y="2045980"/>
            <a:ext cx="1519123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Alienação de Bens Intangíveis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693257" y="2045980"/>
            <a:ext cx="350142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887235" y="2045980"/>
            <a:ext cx="759197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  <a:r>
              <a:rPr sz="800" spc="7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0,00%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21551" y="2188372"/>
            <a:ext cx="3376878" cy="11369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AMORTIZAÇÕES DE EMPRÉSTIMOS</a:t>
            </a:r>
          </a:p>
          <a:p>
            <a:pPr marL="0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TRANSFERÊNCIAS DE CAPITAL</a:t>
            </a:r>
          </a:p>
          <a:p>
            <a:pPr marL="56489" marR="0">
              <a:lnSpc>
                <a:spcPts val="893"/>
              </a:lnSpc>
              <a:spcBef>
                <a:spcPts val="205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Transferências da União e Suas Entidades</a:t>
            </a:r>
          </a:p>
          <a:p>
            <a:pPr marL="56489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Transferências dos Estados e do Distrito Federal e de Suas Entidades</a:t>
            </a:r>
          </a:p>
          <a:p>
            <a:pPr marL="56489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Transferências dos Municípios e de suas Entidades</a:t>
            </a:r>
          </a:p>
          <a:p>
            <a:pPr marL="56489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Transferências de Instituições Privadas</a:t>
            </a:r>
          </a:p>
          <a:p>
            <a:pPr marL="56489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Transferências de Outras Instituições Públicas</a:t>
            </a:r>
          </a:p>
          <a:p>
            <a:pPr marL="56489" marR="0">
              <a:lnSpc>
                <a:spcPts val="893"/>
              </a:lnSpc>
              <a:spcBef>
                <a:spcPts val="26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Transferências do Exterior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693257" y="2186950"/>
            <a:ext cx="350142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887235" y="2186950"/>
            <a:ext cx="759197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  <a:r>
              <a:rPr sz="800" spc="7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0,00%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297830" y="2327920"/>
            <a:ext cx="745628" cy="574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1.859.208,72</a:t>
            </a:r>
          </a:p>
          <a:p>
            <a:pPr marL="84734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159.682,00</a:t>
            </a:r>
          </a:p>
          <a:p>
            <a:pPr marL="0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1.699.526,72</a:t>
            </a:r>
          </a:p>
          <a:p>
            <a:pPr marL="395427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491808" y="2327920"/>
            <a:ext cx="1199786" cy="574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4.478.833,40</a:t>
            </a:r>
            <a:r>
              <a:rPr sz="800" spc="3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-58,49%</a:t>
            </a:r>
          </a:p>
          <a:p>
            <a:pPr marL="84734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150.000,00</a:t>
            </a:r>
            <a:r>
              <a:rPr sz="800" spc="7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6,45%</a:t>
            </a:r>
          </a:p>
          <a:p>
            <a:pPr marL="0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4.328.833,40</a:t>
            </a:r>
            <a:r>
              <a:rPr sz="800" spc="3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-60,74%</a:t>
            </a:r>
          </a:p>
          <a:p>
            <a:pPr marL="395427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  <a:r>
              <a:rPr sz="800" spc="7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0,00%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693257" y="2891800"/>
            <a:ext cx="350142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887235" y="2891800"/>
            <a:ext cx="759197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  <a:r>
              <a:rPr sz="800" spc="7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0,00%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693257" y="3032770"/>
            <a:ext cx="350142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887235" y="3032770"/>
            <a:ext cx="759197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  <a:r>
              <a:rPr sz="800" spc="7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0,00%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693257" y="3173740"/>
            <a:ext cx="350142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887235" y="3173740"/>
            <a:ext cx="759197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  <a:r>
              <a:rPr sz="800" spc="7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0,00%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78040" y="3314710"/>
            <a:ext cx="1682513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Demais Transferências de Capital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693257" y="3314710"/>
            <a:ext cx="350142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887235" y="3314710"/>
            <a:ext cx="759197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  <a:r>
              <a:rPr sz="800" spc="7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0,00%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21551" y="3457103"/>
            <a:ext cx="1761118" cy="291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OUTRAS RECEITAS DE CAPITAL</a:t>
            </a:r>
          </a:p>
          <a:p>
            <a:pPr marL="56489" marR="0">
              <a:lnSpc>
                <a:spcPts val="893"/>
              </a:lnSpc>
              <a:spcBef>
                <a:spcPts val="205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Integralização do Capital Social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693257" y="3455680"/>
            <a:ext cx="350142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6887235" y="3455680"/>
            <a:ext cx="759197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  <a:r>
              <a:rPr sz="800" spc="7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0,00%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693257" y="3596650"/>
            <a:ext cx="350142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887235" y="3596650"/>
            <a:ext cx="759197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  <a:r>
              <a:rPr sz="800" spc="7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0,00%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78040" y="3737620"/>
            <a:ext cx="2292517" cy="292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Remuneração das Disponibilidades do Tesouro</a:t>
            </a:r>
          </a:p>
          <a:p>
            <a:pPr marL="0" marR="0">
              <a:lnSpc>
                <a:spcPts val="893"/>
              </a:lnSpc>
              <a:spcBef>
                <a:spcPts val="21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Resgate dos Títulos do Tesouro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693257" y="3737620"/>
            <a:ext cx="350142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6887235" y="3737620"/>
            <a:ext cx="759197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  <a:r>
              <a:rPr sz="800" spc="7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0,00%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693257" y="3878590"/>
            <a:ext cx="350142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6887235" y="3878590"/>
            <a:ext cx="759197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  <a:r>
              <a:rPr sz="800" spc="7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0,00%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378040" y="4019560"/>
            <a:ext cx="1405856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Demais Receitas de Capital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693257" y="4019560"/>
            <a:ext cx="350142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6887235" y="4019560"/>
            <a:ext cx="759197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  <a:r>
              <a:rPr sz="800" spc="7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0,00%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208572" y="4161953"/>
            <a:ext cx="2161642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RECEITAS (INTRA-ORÇAMENTÁRIAS) (II)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5693257" y="4160530"/>
            <a:ext cx="350142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6887235" y="4160530"/>
            <a:ext cx="759197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  <a:r>
              <a:rPr sz="800" spc="7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0,00%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68158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32839" y="230654"/>
            <a:ext cx="5062792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u="sng" dirty="0">
                <a:solidFill>
                  <a:srgbClr val="000000"/>
                </a:solidFill>
                <a:latin typeface="Arial"/>
                <a:cs typeface="Arial"/>
              </a:rPr>
              <a:t>RECEITA ORÇAMENTÁRIA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80105" y="849950"/>
            <a:ext cx="1568214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3º Quadrimestre de 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9997" y="1603911"/>
            <a:ext cx="6561686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Quadro o Comparativo de Arrecadação das Principais Receitas até o Período entre o Exercício Anterior e o Atual: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7636" y="1786664"/>
            <a:ext cx="1196739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ESPECIFICAÇÃO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43161" y="1786664"/>
            <a:ext cx="918432" cy="359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2022</a:t>
            </a:r>
          </a:p>
          <a:p>
            <a:pPr marL="130505" marR="0">
              <a:lnSpc>
                <a:spcPts val="1117"/>
              </a:lnSpc>
              <a:spcBef>
                <a:spcPts val="29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686.346,22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302264" y="1786664"/>
            <a:ext cx="918432" cy="359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2023</a:t>
            </a:r>
          </a:p>
          <a:p>
            <a:pPr marL="130505" marR="0">
              <a:lnSpc>
                <a:spcPts val="1117"/>
              </a:lnSpc>
              <a:spcBef>
                <a:spcPts val="29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700.480,57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3222" y="1786664"/>
            <a:ext cx="1066565" cy="359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Diferença</a:t>
            </a:r>
          </a:p>
          <a:p>
            <a:pPr marL="349250" marR="0">
              <a:lnSpc>
                <a:spcPts val="1117"/>
              </a:lnSpc>
              <a:spcBef>
                <a:spcPts val="29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14.134,35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502959" y="1786664"/>
            <a:ext cx="1235933" cy="359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% Crescimento</a:t>
            </a:r>
          </a:p>
          <a:p>
            <a:pPr marL="836371" marR="0">
              <a:lnSpc>
                <a:spcPts val="1117"/>
              </a:lnSpc>
              <a:spcBef>
                <a:spcPts val="29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2,06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89522" y="1965861"/>
            <a:ext cx="441727" cy="484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IPTU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ISS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ITBI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067748" y="2118261"/>
            <a:ext cx="893936" cy="332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3.113.894,61</a:t>
            </a:r>
          </a:p>
          <a:p>
            <a:pPr marL="105918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663.700,03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326852" y="2118261"/>
            <a:ext cx="893936" cy="332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3.066.172,34</a:t>
            </a:r>
          </a:p>
          <a:p>
            <a:pPr marL="105917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699.589,01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720181" y="2118261"/>
            <a:ext cx="759680" cy="332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-47.722,27</a:t>
            </a:r>
          </a:p>
          <a:p>
            <a:pPr marL="42291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35.888,98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297039" y="2118261"/>
            <a:ext cx="441870" cy="332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-1,53</a:t>
            </a:r>
          </a:p>
          <a:p>
            <a:pPr marL="42291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5,41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89522" y="2423061"/>
            <a:ext cx="674538" cy="789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IRRF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FPM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ICMS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IPVA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FUNDEB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997136" y="2423061"/>
            <a:ext cx="964567" cy="961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611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1.004.154,24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10.479.524,59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14.787.941,55</a:t>
            </a:r>
          </a:p>
          <a:p>
            <a:pPr marL="17653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794.063,07</a:t>
            </a:r>
          </a:p>
          <a:p>
            <a:pPr marL="70611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5.943.934,10</a:t>
            </a:r>
          </a:p>
          <a:p>
            <a:pPr marL="0" marR="0">
              <a:lnSpc>
                <a:spcPts val="1117"/>
              </a:lnSpc>
              <a:spcBef>
                <a:spcPts val="2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14.799.400,79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256240" y="2423061"/>
            <a:ext cx="964567" cy="961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611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1.400.039,51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10.771.928,54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15.338.879,81</a:t>
            </a:r>
          </a:p>
          <a:p>
            <a:pPr marL="176529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986.365,99</a:t>
            </a:r>
          </a:p>
          <a:p>
            <a:pPr marL="70611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6.907.900,04</a:t>
            </a:r>
          </a:p>
          <a:p>
            <a:pPr marL="0" marR="0">
              <a:lnSpc>
                <a:spcPts val="1117"/>
              </a:lnSpc>
              <a:spcBef>
                <a:spcPts val="2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18.713.016,94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585943" y="2423061"/>
            <a:ext cx="893936" cy="961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917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395.885,27</a:t>
            </a:r>
          </a:p>
          <a:p>
            <a:pPr marL="105917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292.403,95</a:t>
            </a:r>
          </a:p>
          <a:p>
            <a:pPr marL="105917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550.938,26</a:t>
            </a:r>
          </a:p>
          <a:p>
            <a:pPr marL="105917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192.302,92</a:t>
            </a:r>
          </a:p>
          <a:p>
            <a:pPr marL="105917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963.965,94</a:t>
            </a:r>
          </a:p>
          <a:p>
            <a:pPr marL="0" marR="0">
              <a:lnSpc>
                <a:spcPts val="1117"/>
              </a:lnSpc>
              <a:spcBef>
                <a:spcPts val="2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3.913.616,15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268718" y="2423061"/>
            <a:ext cx="470210" cy="961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39,42</a:t>
            </a:r>
          </a:p>
          <a:p>
            <a:pPr marL="70611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2,79</a:t>
            </a:r>
          </a:p>
          <a:p>
            <a:pPr marL="70611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3,73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24,22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16,22</a:t>
            </a:r>
          </a:p>
          <a:p>
            <a:pPr marL="0" marR="0">
              <a:lnSpc>
                <a:spcPts val="1117"/>
              </a:lnSpc>
              <a:spcBef>
                <a:spcPts val="2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26,44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89522" y="3204111"/>
            <a:ext cx="1112138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Demais Receitas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89522" y="3405914"/>
            <a:ext cx="526434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Totais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997136" y="3405914"/>
            <a:ext cx="964567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52.272.959,20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56240" y="3405914"/>
            <a:ext cx="964567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58.584.372,75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585943" y="3405914"/>
            <a:ext cx="893936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6.311.413,55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268718" y="3405914"/>
            <a:ext cx="470210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12,07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68158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5964" y="219982"/>
            <a:ext cx="5656529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u="sng" dirty="0">
                <a:solidFill>
                  <a:srgbClr val="000000"/>
                </a:solidFill>
                <a:latin typeface="Arial"/>
                <a:cs typeface="Arial"/>
              </a:rPr>
              <a:t>COMPARATIVO RECEITA x DESPESA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80105" y="746573"/>
            <a:ext cx="1568214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3º Quadrimestre de 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9522" y="1222854"/>
            <a:ext cx="2862681" cy="1360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82623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Descrição</a:t>
            </a:r>
          </a:p>
          <a:p>
            <a:pPr marL="0" marR="0">
              <a:lnSpc>
                <a:spcPts val="1340"/>
              </a:lnSpc>
              <a:spcBef>
                <a:spcPts val="45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Receitas Correntes Arrecadadas</a:t>
            </a:r>
          </a:p>
          <a:p>
            <a:pPr marL="0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Receitas de Capital Arrecadadas</a:t>
            </a:r>
          </a:p>
          <a:p>
            <a:pPr marL="0" marR="0">
              <a:lnSpc>
                <a:spcPts val="1340"/>
              </a:lnSpc>
              <a:spcBef>
                <a:spcPts val="47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Receitas Correntes Intra Orçamentárias</a:t>
            </a:r>
          </a:p>
          <a:p>
            <a:pPr marL="0" marR="0">
              <a:lnSpc>
                <a:spcPts val="1340"/>
              </a:lnSpc>
              <a:spcBef>
                <a:spcPts val="47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Receitas de Capital Intra Orçamentárias</a:t>
            </a:r>
          </a:p>
          <a:p>
            <a:pPr marL="0" marR="0">
              <a:lnSpc>
                <a:spcPts val="1340"/>
              </a:lnSpc>
              <a:spcBef>
                <a:spcPts val="491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Total das Receitas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549036" y="1222854"/>
            <a:ext cx="533576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Valor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74892" y="1451225"/>
            <a:ext cx="1364003" cy="669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R$ 50.525.164,03</a:t>
            </a:r>
          </a:p>
          <a:p>
            <a:pPr marL="84734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R$ 8.059.208,72</a:t>
            </a:r>
          </a:p>
          <a:p>
            <a:pPr marL="677875" marR="0">
              <a:lnSpc>
                <a:spcPts val="1340"/>
              </a:lnSpc>
              <a:spcBef>
                <a:spcPts val="47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R$ 0,00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52767" y="2142740"/>
            <a:ext cx="686127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R$ 0,00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374892" y="2375379"/>
            <a:ext cx="1364003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R$ 58.584.372,75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9522" y="2841342"/>
            <a:ext cx="2363470" cy="436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82623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Descrição</a:t>
            </a:r>
          </a:p>
          <a:p>
            <a:pPr marL="0" marR="0">
              <a:lnSpc>
                <a:spcPts val="1340"/>
              </a:lnSpc>
              <a:spcBef>
                <a:spcPts val="45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Despesas Correntes Liquidadas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549036" y="2841342"/>
            <a:ext cx="533576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Valor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374892" y="3069713"/>
            <a:ext cx="1364003" cy="669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R$ 45.854.433,95</a:t>
            </a:r>
          </a:p>
          <a:p>
            <a:pPr marL="84734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R$ 7.103.261,82</a:t>
            </a:r>
          </a:p>
          <a:p>
            <a:pPr marL="677875" marR="0">
              <a:lnSpc>
                <a:spcPts val="1340"/>
              </a:lnSpc>
              <a:spcBef>
                <a:spcPts val="47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R$ 0,00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89522" y="3300218"/>
            <a:ext cx="2947415" cy="902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Despesas de Capital Liquidadas</a:t>
            </a:r>
          </a:p>
          <a:p>
            <a:pPr marL="0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Despesas Correntes Intra Orçamentárias</a:t>
            </a:r>
          </a:p>
          <a:p>
            <a:pPr marL="0" marR="0">
              <a:lnSpc>
                <a:spcPts val="1340"/>
              </a:lnSpc>
              <a:spcBef>
                <a:spcPts val="47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Despesas de Capital Intra Orçamentárias</a:t>
            </a:r>
          </a:p>
          <a:p>
            <a:pPr marL="0" marR="0">
              <a:lnSpc>
                <a:spcPts val="1340"/>
              </a:lnSpc>
              <a:spcBef>
                <a:spcPts val="491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Total das Despesas Liquidadas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052767" y="3761228"/>
            <a:ext cx="686127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R$ 0,00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374892" y="3993867"/>
            <a:ext cx="1364003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R$ 52.957.695,77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66762" y="4459817"/>
            <a:ext cx="889099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Resultado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811729" y="4459817"/>
            <a:ext cx="897659" cy="436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Quociente</a:t>
            </a:r>
          </a:p>
          <a:p>
            <a:pPr marL="245516" marR="0">
              <a:lnSpc>
                <a:spcPts val="1340"/>
              </a:lnSpc>
              <a:spcBef>
                <a:spcPts val="45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0,90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92873" y="4688188"/>
            <a:ext cx="1279268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R$ 5.626.676,98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68158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76680" y="219982"/>
            <a:ext cx="5774994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u="sng" dirty="0">
                <a:solidFill>
                  <a:srgbClr val="000000"/>
                </a:solidFill>
                <a:latin typeface="Arial"/>
                <a:cs typeface="Arial"/>
              </a:rPr>
              <a:t>DESPESAS LIQUIDADAS POR ÓRGÃO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8572" y="1220502"/>
            <a:ext cx="2856757" cy="331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1242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Despesas Liquidadas por Órgão</a:t>
            </a:r>
          </a:p>
          <a:p>
            <a:pPr marL="0" marR="0">
              <a:lnSpc>
                <a:spcPts val="1005"/>
              </a:lnSpc>
              <a:spcBef>
                <a:spcPts val="299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Prefeitura Municipal de Guatambu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01439" y="1220502"/>
            <a:ext cx="1396458" cy="331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Até Dezembro/2022</a:t>
            </a:r>
          </a:p>
          <a:p>
            <a:pPr marL="513207" marR="0">
              <a:lnSpc>
                <a:spcPts val="1005"/>
              </a:lnSpc>
              <a:spcBef>
                <a:spcPts val="299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47.503.516,49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41200" y="1220502"/>
            <a:ext cx="597350" cy="331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A.H</a:t>
            </a:r>
          </a:p>
          <a:p>
            <a:pPr marL="120891" marR="0">
              <a:lnSpc>
                <a:spcPts val="1005"/>
              </a:lnSpc>
              <a:spcBef>
                <a:spcPts val="299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8,16%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23380" y="1220502"/>
            <a:ext cx="1396459" cy="331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Até Dezembro/2023</a:t>
            </a:r>
          </a:p>
          <a:p>
            <a:pPr marL="513207" marR="0">
              <a:lnSpc>
                <a:spcPts val="1005"/>
              </a:lnSpc>
              <a:spcBef>
                <a:spcPts val="299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51.380.911,54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72122" y="1550372"/>
            <a:ext cx="1200776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Gabinete do Prefeito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614646" y="1550372"/>
            <a:ext cx="883350" cy="1601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877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773.560,57</a:t>
            </a:r>
          </a:p>
          <a:p>
            <a:pPr marL="63550" marR="0">
              <a:lnSpc>
                <a:spcPts val="1005"/>
              </a:lnSpc>
              <a:spcBef>
                <a:spcPts val="22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6.042.256,83</a:t>
            </a:r>
          </a:p>
          <a:p>
            <a:pPr marL="0" marR="0">
              <a:lnSpc>
                <a:spcPts val="1005"/>
              </a:lnSpc>
              <a:spcBef>
                <a:spcPts val="27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12.596.687,01</a:t>
            </a:r>
          </a:p>
          <a:p>
            <a:pPr marL="63550" marR="0">
              <a:lnSpc>
                <a:spcPts val="1005"/>
              </a:lnSpc>
              <a:spcBef>
                <a:spcPts val="22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9.798.177,53</a:t>
            </a:r>
          </a:p>
          <a:p>
            <a:pPr marL="63550" marR="0">
              <a:lnSpc>
                <a:spcPts val="1005"/>
              </a:lnSpc>
              <a:spcBef>
                <a:spcPts val="22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9.882.960,84</a:t>
            </a:r>
          </a:p>
          <a:p>
            <a:pPr marL="63550" marR="0">
              <a:lnSpc>
                <a:spcPts val="1005"/>
              </a:lnSpc>
              <a:spcBef>
                <a:spcPts val="27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4.719.624,32</a:t>
            </a:r>
          </a:p>
          <a:p>
            <a:pPr marL="63550" marR="0">
              <a:lnSpc>
                <a:spcPts val="1005"/>
              </a:lnSpc>
              <a:spcBef>
                <a:spcPts val="22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3.690.249,39</a:t>
            </a:r>
          </a:p>
          <a:p>
            <a:pPr marL="63550" marR="0">
              <a:lnSpc>
                <a:spcPts val="1005"/>
              </a:lnSpc>
              <a:spcBef>
                <a:spcPts val="312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1.361.790,70</a:t>
            </a:r>
          </a:p>
          <a:p>
            <a:pPr marL="63550" marR="0">
              <a:lnSpc>
                <a:spcPts val="1005"/>
              </a:lnSpc>
              <a:spcBef>
                <a:spcPts val="286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1.361.790,70</a:t>
            </a:r>
          </a:p>
          <a:p>
            <a:pPr marL="0" marR="0">
              <a:lnSpc>
                <a:spcPts val="1005"/>
              </a:lnSpc>
              <a:spcBef>
                <a:spcPts val="312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48.865.307,19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660479" y="1550372"/>
            <a:ext cx="578122" cy="1103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-17,93%</a:t>
            </a:r>
          </a:p>
          <a:p>
            <a:pPr marL="63550" marR="0">
              <a:lnSpc>
                <a:spcPts val="1005"/>
              </a:lnSpc>
              <a:spcBef>
                <a:spcPts val="22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-6,15%</a:t>
            </a:r>
          </a:p>
          <a:p>
            <a:pPr marL="38062" marR="0">
              <a:lnSpc>
                <a:spcPts val="1005"/>
              </a:lnSpc>
              <a:spcBef>
                <a:spcPts val="27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27,78%</a:t>
            </a:r>
          </a:p>
          <a:p>
            <a:pPr marL="38062" marR="0">
              <a:lnSpc>
                <a:spcPts val="1005"/>
              </a:lnSpc>
              <a:spcBef>
                <a:spcPts val="22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44,41%</a:t>
            </a:r>
          </a:p>
          <a:p>
            <a:pPr marL="0" marR="0">
              <a:lnSpc>
                <a:spcPts val="1005"/>
              </a:lnSpc>
              <a:spcBef>
                <a:spcPts val="22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-35,55%</a:t>
            </a:r>
          </a:p>
          <a:p>
            <a:pPr marL="63550" marR="0">
              <a:lnSpc>
                <a:spcPts val="1005"/>
              </a:lnSpc>
              <a:spcBef>
                <a:spcPts val="27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-2,64%</a:t>
            </a:r>
          </a:p>
          <a:p>
            <a:pPr marL="101612" marR="0">
              <a:lnSpc>
                <a:spcPts val="1005"/>
              </a:lnSpc>
              <a:spcBef>
                <a:spcPts val="22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4,73%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836588" y="1550372"/>
            <a:ext cx="883350" cy="1601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876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634.891,44</a:t>
            </a:r>
          </a:p>
          <a:p>
            <a:pPr marL="63550" marR="0">
              <a:lnSpc>
                <a:spcPts val="1005"/>
              </a:lnSpc>
              <a:spcBef>
                <a:spcPts val="22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5.670.689,77</a:t>
            </a:r>
          </a:p>
          <a:p>
            <a:pPr marL="0" marR="0">
              <a:lnSpc>
                <a:spcPts val="1005"/>
              </a:lnSpc>
              <a:spcBef>
                <a:spcPts val="27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16.096.597,24</a:t>
            </a:r>
          </a:p>
          <a:p>
            <a:pPr marL="0" marR="0">
              <a:lnSpc>
                <a:spcPts val="1005"/>
              </a:lnSpc>
              <a:spcBef>
                <a:spcPts val="22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14.149.398,92</a:t>
            </a:r>
          </a:p>
          <a:p>
            <a:pPr marL="63550" marR="0">
              <a:lnSpc>
                <a:spcPts val="1005"/>
              </a:lnSpc>
              <a:spcBef>
                <a:spcPts val="22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6.369.174,08</a:t>
            </a:r>
          </a:p>
          <a:p>
            <a:pPr marL="63550" marR="0">
              <a:lnSpc>
                <a:spcPts val="1005"/>
              </a:lnSpc>
              <a:spcBef>
                <a:spcPts val="27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4.595.221,93</a:t>
            </a:r>
          </a:p>
          <a:p>
            <a:pPr marL="63550" marR="0">
              <a:lnSpc>
                <a:spcPts val="1005"/>
              </a:lnSpc>
              <a:spcBef>
                <a:spcPts val="22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3.864.938,16</a:t>
            </a:r>
          </a:p>
          <a:p>
            <a:pPr marL="63550" marR="0">
              <a:lnSpc>
                <a:spcPts val="1005"/>
              </a:lnSpc>
              <a:spcBef>
                <a:spcPts val="312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1.576.784,23</a:t>
            </a:r>
          </a:p>
          <a:p>
            <a:pPr marL="63550" marR="0">
              <a:lnSpc>
                <a:spcPts val="1005"/>
              </a:lnSpc>
              <a:spcBef>
                <a:spcPts val="286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1.576.784,23</a:t>
            </a:r>
          </a:p>
          <a:p>
            <a:pPr marL="0" marR="0">
              <a:lnSpc>
                <a:spcPts val="1005"/>
              </a:lnSpc>
              <a:spcBef>
                <a:spcPts val="312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52.957.695,77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08572" y="1706581"/>
            <a:ext cx="2325031" cy="14456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5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Secretaria de Administração e Fazenda</a:t>
            </a:r>
          </a:p>
          <a:p>
            <a:pPr marL="63550" marR="0">
              <a:lnSpc>
                <a:spcPts val="1005"/>
              </a:lnSpc>
              <a:spcBef>
                <a:spcPts val="22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Sec. de Educ. Cultura, Esporte e Turismo</a:t>
            </a:r>
          </a:p>
          <a:p>
            <a:pPr marL="63550" marR="0">
              <a:lnSpc>
                <a:spcPts val="1005"/>
              </a:lnSpc>
              <a:spcBef>
                <a:spcPts val="27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Secretaria de Saúde</a:t>
            </a:r>
          </a:p>
          <a:p>
            <a:pPr marL="63550" marR="0">
              <a:lnSpc>
                <a:spcPts val="1005"/>
              </a:lnSpc>
              <a:spcBef>
                <a:spcPts val="22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Sec. Transportes, Obras e Serv. Urbanos</a:t>
            </a:r>
          </a:p>
          <a:p>
            <a:pPr marL="63550" marR="0">
              <a:lnSpc>
                <a:spcPts val="1005"/>
              </a:lnSpc>
              <a:spcBef>
                <a:spcPts val="22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Sec. da Agricultura e Meio Ambiente</a:t>
            </a:r>
          </a:p>
          <a:p>
            <a:pPr marL="63550" marR="0">
              <a:lnSpc>
                <a:spcPts val="1005"/>
              </a:lnSpc>
              <a:spcBef>
                <a:spcPts val="27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Secretaria da Assistencia Social</a:t>
            </a:r>
          </a:p>
          <a:p>
            <a:pPr marL="0" marR="0">
              <a:lnSpc>
                <a:spcPts val="1005"/>
              </a:lnSpc>
              <a:spcBef>
                <a:spcPts val="312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Camara Municipal de Veradores</a:t>
            </a:r>
          </a:p>
          <a:p>
            <a:pPr marL="63550" marR="0">
              <a:lnSpc>
                <a:spcPts val="1005"/>
              </a:lnSpc>
              <a:spcBef>
                <a:spcPts val="286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Camara Municipal de Vereadores</a:t>
            </a:r>
          </a:p>
          <a:p>
            <a:pPr marL="0" marR="0">
              <a:lnSpc>
                <a:spcPts val="1005"/>
              </a:lnSpc>
              <a:spcBef>
                <a:spcPts val="312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Total das Despesas Liquidadas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698541" y="2654967"/>
            <a:ext cx="540060" cy="4972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15,79%</a:t>
            </a:r>
          </a:p>
          <a:p>
            <a:pPr marL="0" marR="0">
              <a:lnSpc>
                <a:spcPts val="1005"/>
              </a:lnSpc>
              <a:spcBef>
                <a:spcPts val="286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15,79%</a:t>
            </a:r>
          </a:p>
          <a:p>
            <a:pPr marL="63550" marR="0">
              <a:lnSpc>
                <a:spcPts val="1005"/>
              </a:lnSpc>
              <a:spcBef>
                <a:spcPts val="312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8,37%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68158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45540" y="230654"/>
            <a:ext cx="6037262" cy="9806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u="sng" dirty="0">
                <a:solidFill>
                  <a:srgbClr val="000000"/>
                </a:solidFill>
                <a:latin typeface="Arial"/>
                <a:cs typeface="Arial"/>
              </a:rPr>
              <a:t>ARTIGO 212 DA CONSTITUIÇÃO</a:t>
            </a:r>
          </a:p>
          <a:p>
            <a:pPr marL="2042921" marR="0">
              <a:lnSpc>
                <a:spcPts val="3351"/>
              </a:lnSpc>
              <a:spcBef>
                <a:spcPts val="668"/>
              </a:spcBef>
              <a:spcAft>
                <a:spcPts val="0"/>
              </a:spcAft>
            </a:pPr>
            <a:r>
              <a:rPr sz="3000" b="1" u="sng" dirty="0">
                <a:solidFill>
                  <a:srgbClr val="000000"/>
                </a:solidFill>
                <a:latin typeface="Arial"/>
                <a:cs typeface="Arial"/>
              </a:rPr>
              <a:t>FEDERAL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9997" y="2322713"/>
            <a:ext cx="7568470" cy="2472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i="1" spc="138" dirty="0">
                <a:solidFill>
                  <a:srgbClr val="000000"/>
                </a:solidFill>
                <a:latin typeface="Arial"/>
                <a:cs typeface="Arial"/>
              </a:rPr>
              <a:t>"O</a:t>
            </a:r>
            <a:r>
              <a:rPr sz="3000" i="1" spc="8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138" dirty="0">
                <a:solidFill>
                  <a:srgbClr val="000000"/>
                </a:solidFill>
                <a:latin typeface="Arial"/>
                <a:cs typeface="Arial"/>
              </a:rPr>
              <a:t>artigo</a:t>
            </a:r>
            <a:r>
              <a:rPr sz="3000" i="1" spc="8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138" dirty="0">
                <a:solidFill>
                  <a:srgbClr val="000000"/>
                </a:solidFill>
                <a:latin typeface="Arial"/>
                <a:cs typeface="Arial"/>
              </a:rPr>
              <a:t>212</a:t>
            </a:r>
            <a:r>
              <a:rPr sz="3000" i="1" spc="8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138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sz="3000" i="1" spc="8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138" dirty="0">
                <a:solidFill>
                  <a:srgbClr val="000000"/>
                </a:solidFill>
                <a:latin typeface="Arial"/>
                <a:cs typeface="Arial"/>
              </a:rPr>
              <a:t>Constituição</a:t>
            </a:r>
            <a:r>
              <a:rPr sz="3000" i="1" spc="8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138" dirty="0">
                <a:solidFill>
                  <a:srgbClr val="000000"/>
                </a:solidFill>
                <a:latin typeface="Arial"/>
                <a:cs typeface="Arial"/>
              </a:rPr>
              <a:t>Federal</a:t>
            </a:r>
          </a:p>
          <a:p>
            <a:pPr marL="0" marR="0">
              <a:lnSpc>
                <a:spcPts val="3351"/>
              </a:lnSpc>
              <a:spcBef>
                <a:spcPts val="552"/>
              </a:spcBef>
              <a:spcAft>
                <a:spcPts val="0"/>
              </a:spcAft>
            </a:pPr>
            <a:r>
              <a:rPr sz="3000" i="1" spc="139" dirty="0">
                <a:solidFill>
                  <a:srgbClr val="000000"/>
                </a:solidFill>
                <a:latin typeface="Arial"/>
                <a:cs typeface="Arial"/>
              </a:rPr>
              <a:t>define</a:t>
            </a:r>
            <a:r>
              <a:rPr sz="3000" i="1" spc="9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000" i="1" spc="11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139" dirty="0">
                <a:solidFill>
                  <a:srgbClr val="000000"/>
                </a:solidFill>
                <a:latin typeface="Arial"/>
                <a:cs typeface="Arial"/>
              </a:rPr>
              <a:t>obrigatoriedade</a:t>
            </a:r>
            <a:r>
              <a:rPr sz="3000" i="1" spc="9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139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sz="3000" i="1" spc="9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139" dirty="0">
                <a:solidFill>
                  <a:srgbClr val="000000"/>
                </a:solidFill>
                <a:latin typeface="Arial"/>
                <a:cs typeface="Arial"/>
              </a:rPr>
              <a:t>aplicação</a:t>
            </a:r>
          </a:p>
          <a:p>
            <a:pPr marL="0" marR="0">
              <a:lnSpc>
                <a:spcPts val="3351"/>
              </a:lnSpc>
              <a:spcBef>
                <a:spcPts val="601"/>
              </a:spcBef>
              <a:spcAft>
                <a:spcPts val="0"/>
              </a:spcAft>
            </a:pPr>
            <a:r>
              <a:rPr sz="3000" i="1" spc="49" dirty="0">
                <a:solidFill>
                  <a:srgbClr val="000000"/>
                </a:solidFill>
                <a:latin typeface="Arial"/>
                <a:cs typeface="Arial"/>
              </a:rPr>
              <a:t>mínima</a:t>
            </a:r>
            <a:r>
              <a:rPr sz="3000" i="1" spc="2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49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3000" i="1" spc="2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49" dirty="0">
                <a:solidFill>
                  <a:srgbClr val="000000"/>
                </a:solidFill>
                <a:latin typeface="Arial"/>
                <a:cs typeface="Arial"/>
              </a:rPr>
              <a:t>25%</a:t>
            </a:r>
            <a:r>
              <a:rPr sz="3000" i="1" spc="2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49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sz="3000" i="1" spc="2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49" dirty="0">
                <a:solidFill>
                  <a:srgbClr val="000000"/>
                </a:solidFill>
                <a:latin typeface="Arial"/>
                <a:cs typeface="Arial"/>
              </a:rPr>
              <a:t>Receita</a:t>
            </a:r>
            <a:r>
              <a:rPr sz="3000" i="1" spc="2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49" dirty="0">
                <a:solidFill>
                  <a:srgbClr val="000000"/>
                </a:solidFill>
                <a:latin typeface="Arial"/>
                <a:cs typeface="Arial"/>
              </a:rPr>
              <a:t>Resultante</a:t>
            </a:r>
            <a:r>
              <a:rPr sz="3000" i="1" spc="2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49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</a:p>
          <a:p>
            <a:pPr marL="0" marR="0">
              <a:lnSpc>
                <a:spcPts val="3351"/>
              </a:lnSpc>
              <a:spcBef>
                <a:spcPts val="551"/>
              </a:spcBef>
              <a:spcAft>
                <a:spcPts val="0"/>
              </a:spcAft>
            </a:pPr>
            <a:r>
              <a:rPr sz="3000" i="1" spc="200" dirty="0">
                <a:solidFill>
                  <a:srgbClr val="000000"/>
                </a:solidFill>
                <a:latin typeface="Arial"/>
                <a:cs typeface="Arial"/>
              </a:rPr>
              <a:t>Impostos,</a:t>
            </a:r>
            <a:r>
              <a:rPr sz="3000" i="1" spc="57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200" dirty="0">
                <a:solidFill>
                  <a:srgbClr val="000000"/>
                </a:solidFill>
                <a:latin typeface="Arial"/>
                <a:cs typeface="Arial"/>
              </a:rPr>
              <a:t>na</a:t>
            </a:r>
            <a:r>
              <a:rPr sz="3000" i="1" spc="57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200" dirty="0">
                <a:solidFill>
                  <a:srgbClr val="000000"/>
                </a:solidFill>
                <a:latin typeface="Arial"/>
                <a:cs typeface="Arial"/>
              </a:rPr>
              <a:t>Manutenção</a:t>
            </a:r>
            <a:r>
              <a:rPr sz="3000" i="1" spc="57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</a:p>
          <a:p>
            <a:pPr marL="0" marR="0">
              <a:lnSpc>
                <a:spcPts val="3351"/>
              </a:lnSpc>
              <a:spcBef>
                <a:spcPts val="601"/>
              </a:spcBef>
              <a:spcAft>
                <a:spcPts val="0"/>
              </a:spcAft>
            </a:pPr>
            <a:r>
              <a:rPr sz="3000" i="1" spc="100" dirty="0">
                <a:solidFill>
                  <a:srgbClr val="000000"/>
                </a:solidFill>
                <a:latin typeface="Arial"/>
                <a:cs typeface="Arial"/>
              </a:rPr>
              <a:t>Desenvolvimento</a:t>
            </a:r>
            <a:r>
              <a:rPr sz="3000" i="1" spc="3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100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3000" i="1" spc="3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100" dirty="0">
                <a:solidFill>
                  <a:srgbClr val="000000"/>
                </a:solidFill>
                <a:latin typeface="Arial"/>
                <a:cs typeface="Arial"/>
              </a:rPr>
              <a:t>Ensino".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1888</Words>
  <Application>Microsoft Office PowerPoint</Application>
  <PresentationFormat>Personalizar</PresentationFormat>
  <Paragraphs>614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3" baseType="lpstr">
      <vt:lpstr>Calibri</vt:lpstr>
      <vt:lpstr>Arial</vt:lpstr>
      <vt:lpstr>Theme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ContainerAdministrator</dc:creator>
  <cp:lastModifiedBy>User</cp:lastModifiedBy>
  <cp:revision>7</cp:revision>
  <dcterms:modified xsi:type="dcterms:W3CDTF">2024-02-27T13:46:30Z</dcterms:modified>
</cp:coreProperties>
</file>