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59" r:id="rId4"/>
    <p:sldId id="258" r:id="rId5"/>
    <p:sldId id="260" r:id="rId6"/>
    <p:sldId id="261" r:id="rId7"/>
    <p:sldId id="262"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121527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0691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81923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702233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81410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586581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‹nº›</a:t>
            </a:fld>
            <a:endParaRPr lang="en-US" dirty="0"/>
          </a:p>
        </p:txBody>
      </p:sp>
    </p:spTree>
    <p:extLst>
      <p:ext uri="{BB962C8B-B14F-4D97-AF65-F5344CB8AC3E}">
        <p14:creationId xmlns:p14="http://schemas.microsoft.com/office/powerpoint/2010/main" val="2980304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91721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2692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715167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‹nº›</a:t>
            </a:fld>
            <a:endParaRPr lang="en-US" dirty="0"/>
          </a:p>
        </p:txBody>
      </p:sp>
    </p:spTree>
    <p:extLst>
      <p:ext uri="{BB962C8B-B14F-4D97-AF65-F5344CB8AC3E}">
        <p14:creationId xmlns:p14="http://schemas.microsoft.com/office/powerpoint/2010/main" val="613629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22543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39876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7065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42A54C80-263E-416B-A8E0-580EDEADCBDC}" type="datetimeFigureOut">
              <a:rPr lang="en-US" smtClean="0"/>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‹nº›</a:t>
            </a:fld>
            <a:endParaRPr lang="en-US" dirty="0"/>
          </a:p>
        </p:txBody>
      </p:sp>
    </p:spTree>
    <p:extLst>
      <p:ext uri="{BB962C8B-B14F-4D97-AF65-F5344CB8AC3E}">
        <p14:creationId xmlns:p14="http://schemas.microsoft.com/office/powerpoint/2010/main" val="3845860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10/30/2024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47312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10/30/2024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7205409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6F3BA5-A829-4622-B8EA-E0B7CC9C3833}"/>
              </a:ext>
            </a:extLst>
          </p:cNvPr>
          <p:cNvSpPr>
            <a:spLocks noGrp="1"/>
          </p:cNvSpPr>
          <p:nvPr>
            <p:ph type="ctrTitle"/>
          </p:nvPr>
        </p:nvSpPr>
        <p:spPr/>
        <p:txBody>
          <a:bodyPr/>
          <a:lstStyle/>
          <a:p>
            <a:r>
              <a:rPr lang="pt-BR" dirty="0"/>
              <a:t>AUDIÊNCIA PÚBLICA</a:t>
            </a:r>
          </a:p>
        </p:txBody>
      </p:sp>
    </p:spTree>
    <p:extLst>
      <p:ext uri="{BB962C8B-B14F-4D97-AF65-F5344CB8AC3E}">
        <p14:creationId xmlns:p14="http://schemas.microsoft.com/office/powerpoint/2010/main" val="1132451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592667" y="423333"/>
            <a:ext cx="8596668" cy="1320800"/>
          </a:xfrm>
        </p:spPr>
        <p:txBody>
          <a:bodyPr>
            <a:normAutofit/>
          </a:bodyPr>
          <a:lstStyle/>
          <a:p>
            <a:r>
              <a:rPr lang="pt-BR" sz="3000" dirty="0"/>
              <a:t>DISPOSIÇÕES GERAIS</a:t>
            </a:r>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592667" y="1151467"/>
            <a:ext cx="11023599" cy="4859867"/>
          </a:xfrm>
        </p:spPr>
        <p:txBody>
          <a:bodyPr>
            <a:normAutofit fontScale="77500" lnSpcReduction="20000"/>
          </a:bodyPr>
          <a:lstStyle/>
          <a:p>
            <a:pPr marL="0" indent="0" algn="just">
              <a:buNone/>
            </a:pPr>
            <a:r>
              <a:rPr lang="pt-BR" sz="1900" b="1" dirty="0"/>
              <a:t>Art. 1º </a:t>
            </a:r>
            <a:r>
              <a:rPr lang="pt-BR" sz="1900" dirty="0"/>
              <a:t>Poderão ser regularizadas uma ou mais edificações no mesmo lote, independentemente das infrações à legislação edilícia e de parcelamento, uso e ocupação do solo, </a:t>
            </a:r>
            <a:r>
              <a:rPr lang="pt-BR" sz="1900" b="1" u="sng" dirty="0"/>
              <a:t>irregulares até 10 de abril de 2022</a:t>
            </a:r>
            <a:r>
              <a:rPr lang="pt-BR" sz="1900" dirty="0"/>
              <a:t>, nos termos do art. 67, § 2º, da Lei Complementar 150/2022, desde que tenham condições de higiene, segurança de uso, acessibilidade, estabilidade, habitabilidade e salubridade, desde que atendidas as condições estabelecidas nesta Lei. 	</a:t>
            </a:r>
          </a:p>
          <a:p>
            <a:pPr marL="0" indent="0" algn="just">
              <a:buNone/>
            </a:pPr>
            <a:endParaRPr lang="pt-BR" sz="1900" dirty="0"/>
          </a:p>
          <a:p>
            <a:pPr marL="0" indent="0" algn="just">
              <a:buNone/>
            </a:pPr>
            <a:r>
              <a:rPr lang="pt-BR" sz="1900" dirty="0"/>
              <a:t>§ 1º Entende-se por </a:t>
            </a:r>
            <a:r>
              <a:rPr lang="pt-BR" sz="1900" b="1" u="sng" dirty="0"/>
              <a:t>edificação irregular </a:t>
            </a:r>
            <a:r>
              <a:rPr lang="pt-BR" sz="1900" dirty="0"/>
              <a:t>aquela, residencial, comercial, industrial ou empresarial, em que a área objeto de regularização esteja com as paredes erguidas e a cobertura executada até a data referida no caput deste artigo.</a:t>
            </a:r>
          </a:p>
          <a:p>
            <a:pPr marL="0" indent="0" algn="just">
              <a:buNone/>
            </a:pPr>
            <a:endParaRPr lang="pt-BR" sz="1900" dirty="0"/>
          </a:p>
          <a:p>
            <a:pPr marL="0" indent="0" algn="just">
              <a:buNone/>
            </a:pPr>
            <a:r>
              <a:rPr lang="pt-BR" sz="1900" dirty="0"/>
              <a:t>§ 2º Entende-se por </a:t>
            </a:r>
            <a:r>
              <a:rPr lang="pt-BR" sz="1900" b="1" u="sng" dirty="0"/>
              <a:t>edificação consolidada </a:t>
            </a:r>
            <a:r>
              <a:rPr lang="pt-BR" sz="1900" dirty="0"/>
              <a:t>aquela, residencial, comercial, industrial ou empresarial, em que a área objeto de regularização esteja com as paredes erguidas e a cobertura executada até a data de vigência do código de obras municipal, LC 957, de 25 de outubro de 2013.</a:t>
            </a:r>
          </a:p>
          <a:p>
            <a:pPr marL="0" indent="0" algn="just">
              <a:buNone/>
            </a:pPr>
            <a:endParaRPr lang="pt-BR" sz="1900" dirty="0"/>
          </a:p>
          <a:p>
            <a:pPr marL="0" indent="0" algn="just">
              <a:buNone/>
            </a:pPr>
            <a:r>
              <a:rPr lang="pt-BR" sz="1900" dirty="0"/>
              <a:t>§ 5º Poderão ser regularizadas as edificações destinadas aos usos institucionais, uso religioso e locais de culto em vias com largura maior ou igual a 8 (oito) metros, dispensada a exigência de vagas de estacionamento e área de carga e descarga, sem prejuízo do atendimento às normas técnicas e à legislação pertinente às condições de acessibilidade.</a:t>
            </a:r>
          </a:p>
          <a:p>
            <a:pPr marL="0" indent="0" algn="just">
              <a:buNone/>
            </a:pPr>
            <a:endParaRPr lang="pt-BR" sz="1900" dirty="0"/>
          </a:p>
          <a:p>
            <a:pPr marL="0" indent="0" algn="just">
              <a:buNone/>
            </a:pPr>
            <a:r>
              <a:rPr lang="pt-BR" sz="1900" dirty="0"/>
              <a:t>§ 6º Deverá constar no Certificado de Regularidade a ressalva de dispensa da exigência de vagas de estacionamento e área de Carga e Descarga.</a:t>
            </a:r>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4157083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592667" y="423333"/>
            <a:ext cx="8596668" cy="1320800"/>
          </a:xfrm>
        </p:spPr>
        <p:txBody>
          <a:bodyPr>
            <a:normAutofit/>
          </a:bodyPr>
          <a:lstStyle/>
          <a:p>
            <a:r>
              <a:rPr lang="pt-BR" sz="3000" dirty="0"/>
              <a:t>DOS IMPEDIMENTOS À REGULARIZAÇÃO</a:t>
            </a:r>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592667" y="999066"/>
            <a:ext cx="11023599" cy="4859867"/>
          </a:xfrm>
        </p:spPr>
        <p:txBody>
          <a:bodyPr>
            <a:noAutofit/>
          </a:bodyPr>
          <a:lstStyle/>
          <a:p>
            <a:pPr marL="0" indent="0" algn="just">
              <a:buNone/>
            </a:pPr>
            <a:r>
              <a:rPr lang="pt-BR" sz="1500" b="1" dirty="0"/>
              <a:t>Art. 2º </a:t>
            </a:r>
            <a:r>
              <a:rPr lang="pt-BR" sz="1500" dirty="0"/>
              <a:t>Não serão passíveis de regularização nos termos desta Lei as edificações que:</a:t>
            </a:r>
          </a:p>
          <a:p>
            <a:pPr marL="0" indent="0" algn="just">
              <a:buNone/>
            </a:pPr>
            <a:endParaRPr lang="pt-BR" sz="1500" dirty="0"/>
          </a:p>
          <a:p>
            <a:pPr marL="0" indent="0" algn="just">
              <a:buNone/>
            </a:pPr>
            <a:r>
              <a:rPr lang="pt-BR" sz="1500" dirty="0"/>
              <a:t>I - Estejam edificadas em logradouros ou terrenos públicos sem permissão ou que avancem sobre eles;</a:t>
            </a:r>
          </a:p>
          <a:p>
            <a:pPr marL="0" indent="0" algn="just">
              <a:buNone/>
            </a:pPr>
            <a:endParaRPr lang="pt-BR" sz="1500" dirty="0"/>
          </a:p>
          <a:p>
            <a:pPr marL="0" indent="0" algn="just">
              <a:buNone/>
            </a:pPr>
            <a:r>
              <a:rPr lang="pt-BR" sz="1500" dirty="0"/>
              <a:t>II - Estejam situadas em faixas não edificáveis junto a represas, lagos, lagoas, córregos, fundo de vale, faixa de escoamento de águas pluviais, galerias, canalizações e linhas de transmissão de energia de alta tensão;</a:t>
            </a:r>
          </a:p>
          <a:p>
            <a:pPr marL="0" indent="0" algn="just">
              <a:buNone/>
            </a:pPr>
            <a:endParaRPr lang="pt-BR" sz="1500" dirty="0"/>
          </a:p>
          <a:p>
            <a:pPr marL="0" indent="0" algn="just">
              <a:buNone/>
            </a:pPr>
            <a:r>
              <a:rPr lang="pt-BR" sz="1500" dirty="0"/>
              <a:t>III – Que não atendam os requisitos de acessibilidade, conforme NBR 9050:2020 (passíveis de adequação);</a:t>
            </a:r>
          </a:p>
          <a:p>
            <a:pPr marL="0" indent="0" algn="just">
              <a:buNone/>
            </a:pPr>
            <a:endParaRPr lang="pt-BR" sz="1500" dirty="0"/>
          </a:p>
          <a:p>
            <a:pPr marL="0" indent="0" algn="just">
              <a:buNone/>
            </a:pPr>
            <a:r>
              <a:rPr lang="pt-BR" sz="1500" dirty="0"/>
              <a:t>IV – Ampliações clandestinas, que por suas características estruturais resultem no comprometimento do restante da edificação existente;</a:t>
            </a:r>
          </a:p>
          <a:p>
            <a:pPr marL="0" indent="0" algn="just">
              <a:buNone/>
            </a:pPr>
            <a:endParaRPr lang="pt-BR" sz="1500" dirty="0"/>
          </a:p>
          <a:p>
            <a:pPr marL="0" indent="0" algn="just">
              <a:buNone/>
            </a:pPr>
            <a:r>
              <a:rPr lang="pt-BR" sz="1500" dirty="0"/>
              <a:t>V – Obras que estejam localizadas em terrenos em que o proprietário da edificação não seja citado na matrícula do imóvel, seja como proprietário ou condômino;</a:t>
            </a:r>
          </a:p>
          <a:p>
            <a:pPr marL="0" indent="0" algn="just">
              <a:buNone/>
            </a:pPr>
            <a:r>
              <a:rPr lang="pt-BR" sz="1500" dirty="0"/>
              <a:t> </a:t>
            </a:r>
          </a:p>
          <a:p>
            <a:pPr marL="0" indent="0" algn="just">
              <a:buNone/>
            </a:pPr>
            <a:r>
              <a:rPr lang="pt-BR" sz="1500" dirty="0"/>
              <a:t>VI – Edificações em terrenos nos quais se identificar parcelamento irregular de solo.</a:t>
            </a:r>
          </a:p>
        </p:txBody>
      </p:sp>
    </p:spTree>
    <p:extLst>
      <p:ext uri="{BB962C8B-B14F-4D97-AF65-F5344CB8AC3E}">
        <p14:creationId xmlns:p14="http://schemas.microsoft.com/office/powerpoint/2010/main" val="3811139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592667" y="423333"/>
            <a:ext cx="9787466" cy="1320800"/>
          </a:xfrm>
        </p:spPr>
        <p:txBody>
          <a:bodyPr>
            <a:normAutofit/>
          </a:bodyPr>
          <a:lstStyle/>
          <a:p>
            <a:r>
              <a:rPr lang="pt-PT" sz="2400" b="1" dirty="0">
                <a:effectLst/>
                <a:latin typeface="Arial" panose="020B0604020202020204" pitchFamily="34" charset="0"/>
                <a:ea typeface="Calibri" panose="020F0502020204030204" pitchFamily="34" charset="0"/>
              </a:rPr>
              <a:t>IRREGULARIDADES PASSÍVEIS DE REGULARIZAÇÃO EM EDIFICAÇÕES RESIDENCIAIS E COMERCIAIS IRREGULARES</a:t>
            </a:r>
            <a:endParaRPr lang="pt-BR" sz="2400" dirty="0"/>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592667" y="1642532"/>
            <a:ext cx="11023599" cy="4394200"/>
          </a:xfrm>
        </p:spPr>
        <p:txBody>
          <a:bodyPr>
            <a:noAutofit/>
          </a:bodyPr>
          <a:lstStyle/>
          <a:p>
            <a:pPr marL="0" indent="0" algn="just">
              <a:buNone/>
            </a:pPr>
            <a:r>
              <a:rPr lang="pt-BR" sz="1500" b="1" dirty="0"/>
              <a:t>Art. 5° </a:t>
            </a:r>
            <a:r>
              <a:rPr lang="pt-BR" sz="1500" dirty="0"/>
              <a:t>As irregularidades passíveis de regularização em edificações residenciais de madeira, alvenaria e mistas e comerciais irregulares serão:</a:t>
            </a:r>
          </a:p>
          <a:p>
            <a:pPr marL="0" indent="0" algn="just">
              <a:buNone/>
            </a:pPr>
            <a:endParaRPr lang="pt-BR" sz="1500" dirty="0"/>
          </a:p>
          <a:p>
            <a:pPr marL="0" indent="0" algn="just">
              <a:buNone/>
            </a:pPr>
            <a:r>
              <a:rPr lang="pt-BR" sz="1500" dirty="0"/>
              <a:t>I - Recuos;</a:t>
            </a:r>
          </a:p>
          <a:p>
            <a:pPr marL="0" indent="0" algn="just">
              <a:buNone/>
            </a:pPr>
            <a:endParaRPr lang="pt-BR" sz="1500" dirty="0"/>
          </a:p>
          <a:p>
            <a:pPr marL="0" indent="0" algn="just">
              <a:buNone/>
            </a:pPr>
            <a:r>
              <a:rPr lang="pt-BR" sz="1500" dirty="0"/>
              <a:t>II – Afastamentos laterais e de fundo, inclusive as edificações de madeira, desde que haja anuência dos lindeiros, assinada e reconhecida em cartório;</a:t>
            </a:r>
          </a:p>
          <a:p>
            <a:pPr marL="0" indent="0" algn="just">
              <a:buNone/>
            </a:pPr>
            <a:endParaRPr lang="pt-BR" sz="1500" dirty="0"/>
          </a:p>
          <a:p>
            <a:pPr marL="0" indent="0" algn="just">
              <a:buNone/>
            </a:pPr>
            <a:r>
              <a:rPr lang="pt-BR" sz="1500" dirty="0"/>
              <a:t>III - Taxa de ocupação;</a:t>
            </a:r>
          </a:p>
          <a:p>
            <a:pPr marL="0" indent="0" algn="just">
              <a:buNone/>
            </a:pPr>
            <a:endParaRPr lang="pt-BR" sz="1500" dirty="0"/>
          </a:p>
          <a:p>
            <a:pPr marL="0" indent="0" algn="just">
              <a:buNone/>
            </a:pPr>
            <a:r>
              <a:rPr lang="pt-BR" sz="1500" dirty="0"/>
              <a:t>IV - Coeficientes de aproveitamento;</a:t>
            </a:r>
          </a:p>
          <a:p>
            <a:pPr marL="0" indent="0" algn="just">
              <a:buNone/>
            </a:pPr>
            <a:endParaRPr lang="pt-BR" sz="1500" dirty="0"/>
          </a:p>
        </p:txBody>
      </p:sp>
    </p:spTree>
    <p:extLst>
      <p:ext uri="{BB962C8B-B14F-4D97-AF65-F5344CB8AC3E}">
        <p14:creationId xmlns:p14="http://schemas.microsoft.com/office/powerpoint/2010/main" val="3692376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584200" y="550332"/>
            <a:ext cx="11023599" cy="4394200"/>
          </a:xfrm>
        </p:spPr>
        <p:txBody>
          <a:bodyPr>
            <a:noAutofit/>
          </a:bodyPr>
          <a:lstStyle/>
          <a:p>
            <a:pPr marL="0" indent="0" algn="just">
              <a:buNone/>
            </a:pPr>
            <a:r>
              <a:rPr lang="pt-BR" sz="1500" dirty="0"/>
              <a:t>V - Redução dos vãos de ventilação, iluminação e acesso, redução dos círculos inscritos e redução de área mínima de compartimentos; Fica a critério do solicitante a adequação aos padrões atuais da lei </a:t>
            </a:r>
            <a:r>
              <a:rPr lang="pt-BR" sz="1500" dirty="0" err="1"/>
              <a:t>Lei</a:t>
            </a:r>
            <a:r>
              <a:rPr lang="pt-BR" sz="1500" dirty="0"/>
              <a:t> Complementar Municipal nº 155, de 11 de Abril de 2022 - Código de Obras, ou pagamento da multa estabelecida nesta lei, nos ambientes de permanência transitória, quando comprovada a impossibilidade de adequação, será admitida ventilação forçada;</a:t>
            </a:r>
          </a:p>
          <a:p>
            <a:pPr marL="0" indent="0" algn="just">
              <a:buNone/>
            </a:pPr>
            <a:endParaRPr lang="pt-BR" sz="1500" dirty="0"/>
          </a:p>
          <a:p>
            <a:pPr marL="0" indent="0" algn="just">
              <a:buNone/>
            </a:pPr>
            <a:r>
              <a:rPr lang="pt-BR" sz="1500" dirty="0"/>
              <a:t>VI - Número de box ou abrigos para estacionamento, inclusive de vagas acessíveis, quando comprovada a impossibilidade de adequação;</a:t>
            </a:r>
          </a:p>
          <a:p>
            <a:pPr marL="0" indent="0" algn="just">
              <a:buNone/>
            </a:pPr>
            <a:endParaRPr lang="pt-BR" sz="1500" dirty="0"/>
          </a:p>
          <a:p>
            <a:pPr marL="0" indent="0" algn="just">
              <a:buNone/>
            </a:pPr>
            <a:r>
              <a:rPr lang="pt-BR" sz="1500" dirty="0"/>
              <a:t>VII - Pé direito;</a:t>
            </a:r>
          </a:p>
          <a:p>
            <a:pPr marL="0" indent="0" algn="just">
              <a:buNone/>
            </a:pPr>
            <a:endParaRPr lang="pt-BR" sz="1500" dirty="0"/>
          </a:p>
          <a:p>
            <a:pPr marL="0" indent="0" algn="just">
              <a:buNone/>
            </a:pPr>
            <a:r>
              <a:rPr lang="pt-BR" sz="1500" dirty="0"/>
              <a:t>VIII – Em zoneamento divergente do estabelecido pelo plano diretor, desde que o uso da edificação a ser regularizada não gere impactos à vizinhança.</a:t>
            </a:r>
          </a:p>
          <a:p>
            <a:pPr marL="0" indent="0" algn="just">
              <a:buNone/>
            </a:pPr>
            <a:endParaRPr lang="pt-BR" sz="1500" dirty="0"/>
          </a:p>
          <a:p>
            <a:pPr marL="0" indent="0" algn="just">
              <a:buNone/>
            </a:pPr>
            <a:r>
              <a:rPr lang="pt-BR" sz="1500" dirty="0"/>
              <a:t>IX – Taxa de permeabilidade, desde que instaladas calhas e destinada a água da cobertura para o sistema público de drenagem;</a:t>
            </a:r>
          </a:p>
          <a:p>
            <a:pPr marL="0" indent="0" algn="just">
              <a:buNone/>
            </a:pPr>
            <a:endParaRPr lang="pt-BR" sz="1500" dirty="0"/>
          </a:p>
          <a:p>
            <a:pPr marL="0" indent="0" algn="just">
              <a:buNone/>
            </a:pPr>
            <a:r>
              <a:rPr lang="pt-BR" sz="1500" dirty="0"/>
              <a:t>X – Dimensões de portas em edificações residenciais.</a:t>
            </a:r>
          </a:p>
        </p:txBody>
      </p:sp>
    </p:spTree>
    <p:extLst>
      <p:ext uri="{BB962C8B-B14F-4D97-AF65-F5344CB8AC3E}">
        <p14:creationId xmlns:p14="http://schemas.microsoft.com/office/powerpoint/2010/main" val="657712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592667" y="423333"/>
            <a:ext cx="11125200" cy="1320800"/>
          </a:xfrm>
        </p:spPr>
        <p:txBody>
          <a:bodyPr>
            <a:normAutofit/>
          </a:bodyPr>
          <a:lstStyle/>
          <a:p>
            <a:r>
              <a:rPr lang="pt-BR" sz="2400" b="1" dirty="0">
                <a:effectLst/>
                <a:latin typeface="Arial" panose="020B0604020202020204" pitchFamily="34" charset="0"/>
                <a:ea typeface="Calibri" panose="020F0502020204030204" pitchFamily="34" charset="0"/>
              </a:rPr>
              <a:t>IRREGULARIDADES PASSÍVEIS DE REGULARIZAÇÃO EM EDIFICAÇÕES DE INTERESSE PÚBLICO IRREGULARES (TEATROS, SALÕES, TEMPLOS)</a:t>
            </a:r>
            <a:endParaRPr lang="pt-BR" sz="2400" dirty="0"/>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43467" y="1439332"/>
            <a:ext cx="11023599" cy="4394200"/>
          </a:xfrm>
        </p:spPr>
        <p:txBody>
          <a:bodyPr>
            <a:noAutofit/>
          </a:bodyPr>
          <a:lstStyle/>
          <a:p>
            <a:pPr marL="0" indent="0" algn="just">
              <a:buNone/>
            </a:pPr>
            <a:r>
              <a:rPr lang="pt-BR" sz="1500" b="1" dirty="0"/>
              <a:t>Art. 6° </a:t>
            </a:r>
            <a:r>
              <a:rPr lang="pt-BR" sz="1500" dirty="0"/>
              <a:t>As irregularidades passíveis de regularização em edificações de interesse público irregulares serão:</a:t>
            </a:r>
          </a:p>
          <a:p>
            <a:pPr marL="0" indent="0" algn="just">
              <a:buNone/>
            </a:pPr>
            <a:endParaRPr lang="pt-BR" sz="1500" dirty="0"/>
          </a:p>
          <a:p>
            <a:pPr marL="0" indent="0" algn="just">
              <a:buNone/>
            </a:pPr>
            <a:r>
              <a:rPr lang="pt-BR" sz="1500" dirty="0"/>
              <a:t>I - Recuos;</a:t>
            </a:r>
          </a:p>
          <a:p>
            <a:pPr marL="0" indent="0" algn="just">
              <a:buNone/>
            </a:pPr>
            <a:endParaRPr lang="pt-BR" sz="1500" dirty="0"/>
          </a:p>
          <a:p>
            <a:pPr marL="0" indent="0" algn="just">
              <a:buNone/>
            </a:pPr>
            <a:r>
              <a:rPr lang="pt-BR" sz="1500" dirty="0"/>
              <a:t>II – Afastamentos laterais e de fundos, desde que haja anuência dos lindeiros assinada e reconhecida em cartório;</a:t>
            </a:r>
          </a:p>
          <a:p>
            <a:pPr marL="0" indent="0" algn="just">
              <a:buNone/>
            </a:pPr>
            <a:endParaRPr lang="pt-BR" sz="1500" dirty="0"/>
          </a:p>
          <a:p>
            <a:pPr marL="0" indent="0" algn="just">
              <a:buNone/>
            </a:pPr>
            <a:r>
              <a:rPr lang="pt-BR" sz="1500" dirty="0"/>
              <a:t>III - Taxa de ocupação;</a:t>
            </a:r>
          </a:p>
          <a:p>
            <a:pPr marL="0" indent="0" algn="just">
              <a:buNone/>
            </a:pPr>
            <a:endParaRPr lang="pt-BR" sz="1500" dirty="0"/>
          </a:p>
          <a:p>
            <a:pPr marL="0" indent="0" algn="just">
              <a:buNone/>
            </a:pPr>
            <a:r>
              <a:rPr lang="pt-BR" sz="1500" dirty="0"/>
              <a:t>IV - Coeficientes de aproveitamento;</a:t>
            </a:r>
          </a:p>
          <a:p>
            <a:pPr marL="0" indent="0" algn="just">
              <a:buNone/>
            </a:pPr>
            <a:endParaRPr lang="pt-BR" sz="1500" dirty="0"/>
          </a:p>
          <a:p>
            <a:pPr marL="0" indent="0" algn="just">
              <a:buNone/>
            </a:pPr>
            <a:r>
              <a:rPr lang="pt-BR" sz="1500" dirty="0"/>
              <a:t>V - Número de box ou abrigos de estacionamento, inclusive de vagas acessíveis, quando comprovada a impossibilidade de adequação;</a:t>
            </a:r>
          </a:p>
          <a:p>
            <a:pPr marL="0" indent="0" algn="just">
              <a:buNone/>
            </a:pPr>
            <a:endParaRPr lang="pt-BR" sz="1500" dirty="0"/>
          </a:p>
          <a:p>
            <a:pPr marL="0" indent="0" algn="just">
              <a:buNone/>
            </a:pPr>
            <a:r>
              <a:rPr lang="pt-BR" sz="1500" dirty="0"/>
              <a:t>VI – Taxa de permeabilidade, desde que instaladas calhas e destinada a água da cobertura para o sistema público de drenagem.</a:t>
            </a:r>
          </a:p>
          <a:p>
            <a:pPr marL="0" indent="0" algn="just">
              <a:buNone/>
            </a:pPr>
            <a:endParaRPr lang="pt-BR" sz="1500" dirty="0"/>
          </a:p>
        </p:txBody>
      </p:sp>
    </p:spTree>
    <p:extLst>
      <p:ext uri="{BB962C8B-B14F-4D97-AF65-F5344CB8AC3E}">
        <p14:creationId xmlns:p14="http://schemas.microsoft.com/office/powerpoint/2010/main" val="1944253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592667" y="423333"/>
            <a:ext cx="11125200" cy="1320800"/>
          </a:xfrm>
        </p:spPr>
        <p:txBody>
          <a:bodyPr>
            <a:normAutofit/>
          </a:bodyPr>
          <a:lstStyle/>
          <a:p>
            <a:r>
              <a:rPr lang="pt-BR" sz="2400" b="1" dirty="0">
                <a:effectLst/>
                <a:latin typeface="Arial" panose="020B0604020202020204" pitchFamily="34" charset="0"/>
                <a:ea typeface="Calibri" panose="020F0502020204030204" pitchFamily="34" charset="0"/>
              </a:rPr>
              <a:t>DO PROCEDIMENTO PARA REGULARIZAÇÃO DAS </a:t>
            </a:r>
            <a:br>
              <a:rPr lang="pt-BR" sz="2400" b="1" dirty="0">
                <a:effectLst/>
                <a:latin typeface="Arial" panose="020B0604020202020204" pitchFamily="34" charset="0"/>
                <a:ea typeface="Calibri" panose="020F0502020204030204" pitchFamily="34" charset="0"/>
              </a:rPr>
            </a:br>
            <a:r>
              <a:rPr lang="pt-BR" sz="2400" b="1" u="sng" dirty="0">
                <a:effectLst/>
                <a:latin typeface="Arial" panose="020B0604020202020204" pitchFamily="34" charset="0"/>
                <a:ea typeface="Calibri" panose="020F0502020204030204" pitchFamily="34" charset="0"/>
              </a:rPr>
              <a:t>EDIFICAÇÕES</a:t>
            </a:r>
            <a:r>
              <a:rPr lang="pt-BR" sz="2400" b="1" dirty="0">
                <a:effectLst/>
                <a:latin typeface="Arial" panose="020B0604020202020204" pitchFamily="34" charset="0"/>
                <a:ea typeface="Calibri" panose="020F0502020204030204" pitchFamily="34" charset="0"/>
              </a:rPr>
              <a:t> </a:t>
            </a:r>
            <a:r>
              <a:rPr lang="pt-BR" sz="2400" b="1" u="sng" dirty="0">
                <a:effectLst/>
                <a:latin typeface="Arial" panose="020B0604020202020204" pitchFamily="34" charset="0"/>
                <a:ea typeface="Calibri" panose="020F0502020204030204" pitchFamily="34" charset="0"/>
              </a:rPr>
              <a:t>CONSOLIDADAS</a:t>
            </a:r>
            <a:endParaRPr lang="pt-BR" sz="2400" u="sng" dirty="0"/>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94268" y="1367367"/>
            <a:ext cx="11023599" cy="4394200"/>
          </a:xfrm>
        </p:spPr>
        <p:txBody>
          <a:bodyPr>
            <a:noAutofit/>
          </a:bodyPr>
          <a:lstStyle/>
          <a:p>
            <a:pPr marL="0" indent="0" algn="just">
              <a:buNone/>
            </a:pPr>
            <a:r>
              <a:rPr lang="pt-BR" sz="1500" b="1" dirty="0"/>
              <a:t>Art. 7° </a:t>
            </a:r>
            <a:r>
              <a:rPr lang="pt-BR" sz="1500" dirty="0"/>
              <a:t>O requerimento de que trata este artigo será instruído, em qualquer caso, com os seguintes documentos:</a:t>
            </a:r>
          </a:p>
          <a:p>
            <a:pPr marL="0" indent="0" algn="just">
              <a:buNone/>
            </a:pPr>
            <a:endParaRPr lang="pt-BR" sz="1500" dirty="0"/>
          </a:p>
          <a:p>
            <a:pPr marL="0" indent="0" algn="just">
              <a:buNone/>
            </a:pPr>
            <a:r>
              <a:rPr lang="pt-BR" sz="1500" dirty="0"/>
              <a:t>I - Cópia do documento de identidade civil;</a:t>
            </a:r>
          </a:p>
          <a:p>
            <a:pPr marL="0" indent="0" algn="just">
              <a:buNone/>
            </a:pPr>
            <a:r>
              <a:rPr lang="pt-BR" sz="1500" dirty="0"/>
              <a:t>II - Matrícula do imóvel ou Justo Título.</a:t>
            </a:r>
          </a:p>
          <a:p>
            <a:pPr marL="0" indent="0" algn="just">
              <a:buNone/>
            </a:pPr>
            <a:endParaRPr lang="pt-BR" sz="1500" dirty="0"/>
          </a:p>
          <a:p>
            <a:pPr marL="0" indent="0" algn="just">
              <a:buNone/>
            </a:pPr>
            <a:r>
              <a:rPr lang="pt-BR" sz="1500" dirty="0"/>
              <a:t>I - Para edificações consolidadas em imóveis urbanos, no mínimo 2 dos seguintes documentos:</a:t>
            </a:r>
          </a:p>
          <a:p>
            <a:pPr marL="0" indent="0" algn="just">
              <a:buNone/>
            </a:pPr>
            <a:r>
              <a:rPr lang="pt-BR" sz="1500" dirty="0"/>
              <a:t>a) Espelho de Cadastro Imobiliário, expedido pela Diretoria de Tributos Imobiliários;</a:t>
            </a:r>
          </a:p>
          <a:p>
            <a:pPr marL="0" indent="0" algn="just">
              <a:buNone/>
            </a:pPr>
            <a:r>
              <a:rPr lang="pt-BR" sz="1500" dirty="0"/>
              <a:t>b) Imagens aerofotogramétricas e/ou retiradas de sistemas de informação e da rede mundial de computadores;</a:t>
            </a:r>
          </a:p>
          <a:p>
            <a:pPr marL="0" indent="0" algn="just">
              <a:buNone/>
            </a:pPr>
            <a:r>
              <a:rPr lang="pt-BR" sz="1500" dirty="0"/>
              <a:t>c) Faturas de água e/ou energia;</a:t>
            </a:r>
          </a:p>
          <a:p>
            <a:pPr marL="0" indent="0" algn="just">
              <a:buNone/>
            </a:pPr>
            <a:endParaRPr lang="pt-BR" sz="1500" dirty="0"/>
          </a:p>
          <a:p>
            <a:pPr marL="0" indent="0" algn="just">
              <a:buNone/>
            </a:pPr>
            <a:r>
              <a:rPr lang="pt-BR" sz="1500" dirty="0"/>
              <a:t>II - Para edificações existentes em imóveis rurais, no mínimo 1 dos seguintes documentos:</a:t>
            </a:r>
          </a:p>
          <a:p>
            <a:pPr marL="0" indent="0" algn="just">
              <a:buNone/>
            </a:pPr>
            <a:r>
              <a:rPr lang="pt-BR" sz="1500" dirty="0"/>
              <a:t>a) Laudo técnico que ateste, com Imagens aerofotogramétricas e/ou retiradas de sistemas de informação e da rede mundial de computadores, a destinação do imóvel à exploração extrativa agrícola, pecuária ou agroindustrial, emitido e assinado por profissional habilitado, acompanhado da respectiva Anotação de Responsabilidade Técnica (ART) ou Registro de Responsabilidade Técnica (RRT).</a:t>
            </a:r>
          </a:p>
          <a:p>
            <a:pPr marL="0" indent="0" algn="just">
              <a:buNone/>
            </a:pPr>
            <a:r>
              <a:rPr lang="pt-BR" sz="1500" dirty="0"/>
              <a:t>b) Faturas de água e/ou energia;</a:t>
            </a:r>
          </a:p>
          <a:p>
            <a:pPr marL="0" indent="0" algn="just">
              <a:buNone/>
            </a:pPr>
            <a:endParaRPr lang="pt-BR" sz="1500" dirty="0"/>
          </a:p>
        </p:txBody>
      </p:sp>
    </p:spTree>
    <p:extLst>
      <p:ext uri="{BB962C8B-B14F-4D97-AF65-F5344CB8AC3E}">
        <p14:creationId xmlns:p14="http://schemas.microsoft.com/office/powerpoint/2010/main" val="1876363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592667" y="423333"/>
            <a:ext cx="11125200" cy="1320800"/>
          </a:xfrm>
        </p:spPr>
        <p:txBody>
          <a:bodyPr>
            <a:normAutofit/>
          </a:bodyPr>
          <a:lstStyle/>
          <a:p>
            <a:r>
              <a:rPr lang="pt-BR" sz="2400" b="1" dirty="0">
                <a:effectLst/>
                <a:latin typeface="Arial" panose="020B0604020202020204" pitchFamily="34" charset="0"/>
                <a:ea typeface="Calibri" panose="020F0502020204030204" pitchFamily="34" charset="0"/>
              </a:rPr>
              <a:t>DO PROCEDIMENTO PARA REGULARIZAÇÃO </a:t>
            </a:r>
            <a:br>
              <a:rPr lang="pt-BR" sz="2400" b="1" dirty="0">
                <a:effectLst/>
                <a:latin typeface="Arial" panose="020B0604020202020204" pitchFamily="34" charset="0"/>
                <a:ea typeface="Calibri" panose="020F0502020204030204" pitchFamily="34" charset="0"/>
              </a:rPr>
            </a:br>
            <a:r>
              <a:rPr lang="pt-BR" sz="2400" b="1" u="sng" dirty="0">
                <a:effectLst/>
                <a:latin typeface="Arial" panose="020B0604020202020204" pitchFamily="34" charset="0"/>
                <a:ea typeface="Calibri" panose="020F0502020204030204" pitchFamily="34" charset="0"/>
              </a:rPr>
              <a:t>EDIFICAÇÕES</a:t>
            </a:r>
            <a:r>
              <a:rPr lang="pt-BR" sz="2400" b="1" dirty="0">
                <a:effectLst/>
                <a:latin typeface="Arial" panose="020B0604020202020204" pitchFamily="34" charset="0"/>
                <a:ea typeface="Calibri" panose="020F0502020204030204" pitchFamily="34" charset="0"/>
              </a:rPr>
              <a:t> </a:t>
            </a:r>
            <a:r>
              <a:rPr lang="pt-BR" sz="2400" b="1" u="sng" dirty="0">
                <a:effectLst/>
                <a:latin typeface="Arial" panose="020B0604020202020204" pitchFamily="34" charset="0"/>
                <a:ea typeface="Calibri" panose="020F0502020204030204" pitchFamily="34" charset="0"/>
              </a:rPr>
              <a:t>IRREGULARES</a:t>
            </a:r>
            <a:endParaRPr lang="pt-BR" sz="2400" u="sng" dirty="0"/>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94268" y="1367367"/>
            <a:ext cx="11023599" cy="4394200"/>
          </a:xfrm>
        </p:spPr>
        <p:txBody>
          <a:bodyPr>
            <a:noAutofit/>
          </a:bodyPr>
          <a:lstStyle/>
          <a:p>
            <a:pPr marL="0" indent="0" algn="just">
              <a:buNone/>
            </a:pPr>
            <a:r>
              <a:rPr lang="pt-BR" sz="1500" b="1" dirty="0"/>
              <a:t>Art. 8º </a:t>
            </a:r>
            <a:r>
              <a:rPr lang="pt-BR" sz="1500" dirty="0"/>
              <a:t>A regularização das edificações de que trata esta dependerá da apresentação, durante o tempo que vigorar esta lei, dos seguintes documentos:</a:t>
            </a:r>
          </a:p>
          <a:p>
            <a:pPr marL="0" indent="0" algn="just">
              <a:buNone/>
            </a:pPr>
            <a:endParaRPr lang="pt-BR" sz="1500" dirty="0"/>
          </a:p>
          <a:p>
            <a:pPr marL="0" indent="0" algn="just">
              <a:buNone/>
            </a:pPr>
            <a:r>
              <a:rPr lang="pt-BR" sz="1500" dirty="0"/>
              <a:t>I - Consulta Prévia;</a:t>
            </a:r>
          </a:p>
          <a:p>
            <a:pPr marL="0" indent="0" algn="just">
              <a:buNone/>
            </a:pPr>
            <a:endParaRPr lang="pt-BR" sz="1500" dirty="0"/>
          </a:p>
          <a:p>
            <a:pPr marL="0" indent="0" algn="just">
              <a:buNone/>
            </a:pPr>
            <a:r>
              <a:rPr lang="pt-BR" sz="1500" dirty="0"/>
              <a:t>II - Matrícula atualizada do imóvel;</a:t>
            </a:r>
          </a:p>
          <a:p>
            <a:pPr marL="0" indent="0" algn="just">
              <a:buNone/>
            </a:pPr>
            <a:endParaRPr lang="pt-BR" sz="1500" dirty="0"/>
          </a:p>
          <a:p>
            <a:pPr marL="0" indent="0" algn="just">
              <a:buNone/>
            </a:pPr>
            <a:r>
              <a:rPr lang="pt-BR" sz="1500" dirty="0"/>
              <a:t>III - Projeto arquitetônico em escala adequada;</a:t>
            </a:r>
          </a:p>
          <a:p>
            <a:pPr marL="0" indent="0" algn="just">
              <a:buNone/>
            </a:pPr>
            <a:endParaRPr lang="pt-BR" sz="1500" dirty="0"/>
          </a:p>
          <a:p>
            <a:pPr marL="0" indent="0" algn="just">
              <a:buNone/>
            </a:pPr>
            <a:r>
              <a:rPr lang="pt-BR" sz="1500" dirty="0"/>
              <a:t>IV – Memorial Descritivo de Regularização conforme modelo fornecido pelo Departamento de Engenharia;</a:t>
            </a:r>
          </a:p>
          <a:p>
            <a:pPr marL="0" indent="0" algn="just">
              <a:buNone/>
            </a:pPr>
            <a:endParaRPr lang="pt-BR" sz="1500" dirty="0"/>
          </a:p>
          <a:p>
            <a:pPr marL="0" indent="0" algn="just">
              <a:buNone/>
            </a:pPr>
            <a:r>
              <a:rPr lang="pt-BR" sz="1500" dirty="0"/>
              <a:t>V - Apresentar comprovação de que o sistema de tratamento de esgoto foi instalado, ou Laudo de amostragem e análise química do solo na jusante do sistema de tratamento de esgoto acompanhada de anotação de responsabilidade técnica por profissional capacitado ou instalação de novo sistema de tratamento de esgoto;</a:t>
            </a:r>
          </a:p>
          <a:p>
            <a:pPr marL="0" indent="0" algn="just">
              <a:buNone/>
            </a:pPr>
            <a:endParaRPr lang="pt-BR" sz="1500" dirty="0"/>
          </a:p>
        </p:txBody>
      </p:sp>
    </p:spTree>
    <p:extLst>
      <p:ext uri="{BB962C8B-B14F-4D97-AF65-F5344CB8AC3E}">
        <p14:creationId xmlns:p14="http://schemas.microsoft.com/office/powerpoint/2010/main" val="2885396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728133" y="618067"/>
            <a:ext cx="10998201" cy="5168900"/>
          </a:xfrm>
        </p:spPr>
        <p:txBody>
          <a:bodyPr>
            <a:noAutofit/>
          </a:bodyPr>
          <a:lstStyle/>
          <a:p>
            <a:pPr marL="0" indent="0" algn="just">
              <a:buNone/>
            </a:pPr>
            <a:r>
              <a:rPr lang="pt-BR" sz="1500" dirty="0"/>
              <a:t>VI - Guia de anotação de responsabilidade técnica - ART/RRT dos projetos complementares e arquitetônico.</a:t>
            </a:r>
          </a:p>
          <a:p>
            <a:pPr marL="0" indent="0" algn="just">
              <a:buNone/>
            </a:pPr>
            <a:endParaRPr lang="pt-BR" sz="1500" dirty="0"/>
          </a:p>
          <a:p>
            <a:pPr marL="0" indent="0" algn="just">
              <a:buNone/>
            </a:pPr>
            <a:r>
              <a:rPr lang="pt-BR" sz="1500" dirty="0"/>
              <a:t>VII - Termo de Compromisso emitida pelo Responsável Técnico do Projeto constatando que o projeto não se encontra em Área de Preservação Permanente - APP com reconhecimento da assinatura em cartório ou assinatura digital;</a:t>
            </a:r>
          </a:p>
          <a:p>
            <a:pPr marL="0" indent="0" algn="just">
              <a:buNone/>
            </a:pPr>
            <a:endParaRPr lang="pt-BR" sz="1500" dirty="0"/>
          </a:p>
          <a:p>
            <a:pPr marL="0" indent="0" algn="just">
              <a:buNone/>
            </a:pPr>
            <a:r>
              <a:rPr lang="pt-BR" sz="1500" dirty="0"/>
              <a:t>VIII – Em casos de matrícula em condomínio pró-diviso, fica dispensada a apresentação, nas plantas de situação e locação, de todas as edificações existentes na matrícula, sendo necessário apresentar somente as edificações existentes na parcela pertencente ao proprietário.</a:t>
            </a:r>
          </a:p>
          <a:p>
            <a:pPr marL="0" indent="0" algn="just">
              <a:buNone/>
            </a:pPr>
            <a:endParaRPr lang="pt-BR" sz="1500" dirty="0"/>
          </a:p>
          <a:p>
            <a:pPr marL="0" indent="0" algn="just">
              <a:buNone/>
            </a:pPr>
            <a:r>
              <a:rPr lang="pt-BR" sz="1500" dirty="0"/>
              <a:t>IX – Em casos de matrícula em condomínio pró-indiviso, deverão ser apresentadas as locações de todas as edificações existentes na área da matrícula.</a:t>
            </a:r>
          </a:p>
          <a:p>
            <a:pPr marL="0" indent="0" algn="just">
              <a:buNone/>
            </a:pPr>
            <a:endParaRPr lang="pt-BR" sz="1500" dirty="0"/>
          </a:p>
        </p:txBody>
      </p:sp>
    </p:spTree>
    <p:extLst>
      <p:ext uri="{BB962C8B-B14F-4D97-AF65-F5344CB8AC3E}">
        <p14:creationId xmlns:p14="http://schemas.microsoft.com/office/powerpoint/2010/main" val="1015593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694268" y="423333"/>
            <a:ext cx="11125200" cy="1320800"/>
          </a:xfrm>
        </p:spPr>
        <p:txBody>
          <a:bodyPr>
            <a:normAutofit/>
          </a:bodyPr>
          <a:lstStyle/>
          <a:p>
            <a:r>
              <a:rPr lang="pt-BR" sz="2400" b="1" dirty="0">
                <a:latin typeface="Arial" panose="020B0604020202020204" pitchFamily="34" charset="0"/>
                <a:ea typeface="Calibri" panose="020F0502020204030204" pitchFamily="34" charset="0"/>
              </a:rPr>
              <a:t>DAS MULTAS</a:t>
            </a:r>
            <a:endParaRPr lang="pt-BR" sz="2400" dirty="0"/>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94268" y="1083733"/>
            <a:ext cx="11023599" cy="4394200"/>
          </a:xfrm>
        </p:spPr>
        <p:txBody>
          <a:bodyPr>
            <a:noAutofit/>
          </a:bodyPr>
          <a:lstStyle/>
          <a:p>
            <a:pPr marL="0" indent="0" algn="just">
              <a:buNone/>
            </a:pPr>
            <a:r>
              <a:rPr lang="pt-BR" sz="1500" b="1" dirty="0"/>
              <a:t> Art. 9° </a:t>
            </a:r>
            <a:r>
              <a:rPr lang="pt-BR" sz="1500" dirty="0"/>
              <a:t>Terrenos que possuam área total construída de até 70,00 m² para fins residenciais, serão isentas do pagamento da multa.</a:t>
            </a:r>
          </a:p>
          <a:p>
            <a:pPr marL="0" indent="0" algn="just">
              <a:buNone/>
            </a:pPr>
            <a:endParaRPr lang="pt-BR" sz="1500" dirty="0"/>
          </a:p>
          <a:p>
            <a:pPr marL="0" indent="0" algn="just">
              <a:buNone/>
            </a:pPr>
            <a:r>
              <a:rPr lang="pt-BR" sz="1500" b="1" dirty="0"/>
              <a:t>Art. 10° </a:t>
            </a:r>
            <a:r>
              <a:rPr lang="pt-BR" sz="1500" dirty="0"/>
              <a:t>Em caso impossibilidade geográfica de implantação de vaga de estacionamento, o proprietário poderá optar pelo pagamento da multa. Caso contrário poderá decidir entre pagamento de multa ou implantação das vagas necessárias. Tratando-se de edificações comerciais com número de box/abrigos/vagas para estacionamento, inferior ao mínimo estabelecido em lei, a multa será de 250 UFRM por vaga acessível faltante e 50 UFRM por vaga convencional faltante.</a:t>
            </a:r>
          </a:p>
          <a:p>
            <a:pPr marL="0" indent="0" algn="just">
              <a:buNone/>
            </a:pPr>
            <a:endParaRPr lang="pt-BR" sz="1500" b="1" dirty="0"/>
          </a:p>
          <a:p>
            <a:pPr marL="0" indent="0" algn="just">
              <a:buNone/>
            </a:pPr>
            <a:r>
              <a:rPr lang="pt-BR" sz="1500" b="1" dirty="0"/>
              <a:t>Art. 11° </a:t>
            </a:r>
            <a:r>
              <a:rPr lang="pt-BR" sz="1500" dirty="0"/>
              <a:t>As regularizações, para qualquer tipo de edificação, dependerão do pagamento de multa de regularização, obedecidos os seguintes critérios:</a:t>
            </a:r>
          </a:p>
          <a:p>
            <a:pPr marL="0" indent="0" algn="just">
              <a:buNone/>
            </a:pPr>
            <a:endParaRPr lang="pt-BR" sz="1500" dirty="0"/>
          </a:p>
          <a:p>
            <a:pPr marL="0" indent="0" algn="just">
              <a:buNone/>
            </a:pPr>
            <a:r>
              <a:rPr lang="pt-BR" sz="1500" dirty="0"/>
              <a:t>I - Tratando-se de edificações construídas sobre o recuo de ajardinamento a multa será de 15 UFRM por metro quadrado de área construída</a:t>
            </a:r>
          </a:p>
          <a:p>
            <a:pPr marL="0" indent="0" algn="just">
              <a:buNone/>
            </a:pPr>
            <a:r>
              <a:rPr lang="pt-BR" sz="1500" dirty="0"/>
              <a:t>II - Tratando-se de edificações construídas sobre os afastamentos laterais ou de fundo a multa será de 10 UFRM por metro quadrado de área construída invadida;</a:t>
            </a:r>
          </a:p>
          <a:p>
            <a:pPr marL="0" indent="0" algn="just">
              <a:buNone/>
            </a:pPr>
            <a:r>
              <a:rPr lang="pt-BR" sz="1500" dirty="0"/>
              <a:t>III - Tratando-se de edificação com vão de iluminação e ventilação com área inferior ao mínimo estabelecido, a multa será de 15 UFRM a cada 0,10 m² de abertura faltante, considerar-se-á a variação de 5% por ambiente;  invadida; </a:t>
            </a:r>
          </a:p>
        </p:txBody>
      </p:sp>
    </p:spTree>
    <p:extLst>
      <p:ext uri="{BB962C8B-B14F-4D97-AF65-F5344CB8AC3E}">
        <p14:creationId xmlns:p14="http://schemas.microsoft.com/office/powerpoint/2010/main" val="239976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94268" y="1367367"/>
            <a:ext cx="11023599" cy="4394200"/>
          </a:xfrm>
        </p:spPr>
        <p:txBody>
          <a:bodyPr>
            <a:noAutofit/>
          </a:bodyPr>
          <a:lstStyle/>
          <a:p>
            <a:pPr marL="0" indent="0" algn="just">
              <a:buNone/>
            </a:pPr>
            <a:r>
              <a:rPr lang="pt-BR" sz="1500" dirty="0"/>
              <a:t>§ 1º Quaisquer outras irregularidades eventualmente constatadas e não contempladas por esta lei, serão passíveis de solução e aprovação, devendo ser recolhido o valor correspondente a infração cometida, considerando-se, para efeitos deste lançamento, o montante de 50 UFRM por metro quadrado.</a:t>
            </a:r>
          </a:p>
          <a:p>
            <a:pPr marL="0" indent="0" algn="just">
              <a:buNone/>
            </a:pPr>
            <a:endParaRPr lang="pt-BR" sz="1500" dirty="0"/>
          </a:p>
          <a:p>
            <a:pPr marL="0" indent="0" algn="just">
              <a:buNone/>
            </a:pPr>
            <a:r>
              <a:rPr lang="pt-BR" sz="1500" dirty="0"/>
              <a:t>§ 2º As irregularidades que não puderem ser medidas em metros quadrados serão calculadas ao valor correspondente de 250 UFRM.</a:t>
            </a:r>
          </a:p>
          <a:p>
            <a:pPr marL="0" indent="0" algn="just">
              <a:buNone/>
            </a:pPr>
            <a:endParaRPr lang="pt-BR" sz="1500" dirty="0"/>
          </a:p>
          <a:p>
            <a:pPr marL="0" indent="0" algn="just">
              <a:buNone/>
            </a:pPr>
            <a:r>
              <a:rPr lang="pt-BR" sz="1500" dirty="0"/>
              <a:t>§ 5º A emissão do alvará de regularização e habite-se dependerá da comprovação do pagamento e/ou parcelamento da multa e da apresentação da documentação relativa ao projeto de regularização, expedido pelo Departamento de Fiscalização de Obras da Prefeitura Municipal de Guatambu.RM por infração.</a:t>
            </a:r>
          </a:p>
        </p:txBody>
      </p:sp>
    </p:spTree>
    <p:extLst>
      <p:ext uri="{BB962C8B-B14F-4D97-AF65-F5344CB8AC3E}">
        <p14:creationId xmlns:p14="http://schemas.microsoft.com/office/powerpoint/2010/main" val="2658302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1608667" y="2768600"/>
            <a:ext cx="8974665" cy="1320800"/>
          </a:xfrm>
        </p:spPr>
        <p:txBody>
          <a:bodyPr>
            <a:normAutofit fontScale="90000"/>
          </a:bodyPr>
          <a:lstStyle/>
          <a:p>
            <a:pPr algn="ctr"/>
            <a:r>
              <a:rPr lang="pt-BR" sz="3600" dirty="0"/>
              <a:t>ALTERAÇÃO DE MACROZONEAMENTO </a:t>
            </a:r>
            <a:br>
              <a:rPr lang="pt-BR" sz="3600" dirty="0"/>
            </a:br>
            <a:r>
              <a:rPr lang="pt-BR" sz="3600" dirty="0"/>
              <a:t>INCLUSÃO EM PERÍMETRO DE EXPANSÃO URBANA</a:t>
            </a:r>
          </a:p>
        </p:txBody>
      </p:sp>
    </p:spTree>
    <p:extLst>
      <p:ext uri="{BB962C8B-B14F-4D97-AF65-F5344CB8AC3E}">
        <p14:creationId xmlns:p14="http://schemas.microsoft.com/office/powerpoint/2010/main" val="3842185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694268" y="436033"/>
            <a:ext cx="11125200" cy="1320800"/>
          </a:xfrm>
        </p:spPr>
        <p:txBody>
          <a:bodyPr>
            <a:normAutofit/>
          </a:bodyPr>
          <a:lstStyle/>
          <a:p>
            <a:r>
              <a:rPr lang="pt-BR" sz="2400" b="1" dirty="0">
                <a:latin typeface="Arial" panose="020B0604020202020204" pitchFamily="34" charset="0"/>
                <a:ea typeface="Calibri" panose="020F0502020204030204" pitchFamily="34" charset="0"/>
              </a:rPr>
              <a:t>DO IMPOSTO SOBRE SERVIÇOS DE QUALQUER NATUREZA - ISS PARA FINS DE REGULARIZAÇÃO</a:t>
            </a:r>
            <a:endParaRPr lang="pt-BR" sz="2400" dirty="0"/>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94268" y="1367367"/>
            <a:ext cx="11023599" cy="4394200"/>
          </a:xfrm>
        </p:spPr>
        <p:txBody>
          <a:bodyPr>
            <a:noAutofit/>
          </a:bodyPr>
          <a:lstStyle/>
          <a:p>
            <a:pPr marL="0" indent="0" algn="just">
              <a:buNone/>
            </a:pPr>
            <a:endParaRPr lang="pt-BR" sz="1500" b="1" dirty="0"/>
          </a:p>
          <a:p>
            <a:pPr marL="0" indent="0" algn="just">
              <a:buNone/>
            </a:pPr>
            <a:r>
              <a:rPr lang="pt-BR" sz="1500" b="1" dirty="0"/>
              <a:t>Art. 12° </a:t>
            </a:r>
            <a:r>
              <a:rPr lang="pt-BR" sz="1500" dirty="0"/>
              <a:t>O recolhimento do Imposto sobre Serviços de Qualquer Natureza - ISS, exigido conforme a Lei Complementar 112/2017, será efetuado na forma definida em regulamento, e conforme valor calculado pela Secretaria Municipal da Fazenda, nos termos da normatização em vigor.</a:t>
            </a:r>
          </a:p>
          <a:p>
            <a:pPr marL="0" indent="0" algn="just">
              <a:buNone/>
            </a:pPr>
            <a:endParaRPr lang="pt-BR" sz="1500" dirty="0"/>
          </a:p>
          <a:p>
            <a:pPr marL="0" indent="0" algn="just">
              <a:buNone/>
            </a:pPr>
            <a:r>
              <a:rPr lang="pt-BR" sz="1500" b="1" dirty="0"/>
              <a:t>Art. 14º </a:t>
            </a:r>
            <a:r>
              <a:rPr lang="pt-BR" sz="1500" dirty="0"/>
              <a:t>As obras de regularização previstas nesta Lei terão incidência de Taxa de Licença para Execução de Obras, Exame, Aprovação de Projetos e Habite-se.</a:t>
            </a:r>
          </a:p>
        </p:txBody>
      </p:sp>
    </p:spTree>
    <p:extLst>
      <p:ext uri="{BB962C8B-B14F-4D97-AF65-F5344CB8AC3E}">
        <p14:creationId xmlns:p14="http://schemas.microsoft.com/office/powerpoint/2010/main" val="1800402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p:txBody>
          <a:bodyPr/>
          <a:lstStyle/>
          <a:p>
            <a:r>
              <a:rPr lang="pt-BR" dirty="0"/>
              <a:t>DO OBJETIVO</a:t>
            </a:r>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77334" y="1930400"/>
            <a:ext cx="9457266" cy="3880773"/>
          </a:xfrm>
        </p:spPr>
        <p:txBody>
          <a:bodyPr/>
          <a:lstStyle/>
          <a:p>
            <a:pPr algn="just"/>
            <a:r>
              <a:rPr lang="pt-BR" dirty="0"/>
              <a:t>Alteração de Macrozoneamento Rural – MR para Macrozona de Expansão Urbana - MEU na área de terras das matrículas 930, 2.732, 5.057, 5.896, 31.713, 34.201, 60.066, de propriedade de BRACIA PARTICIPAÇÕES DE E EMPREENDIMENTOS IMOBILIÁRIOS, CNPJ nº 37.335.525/0001-98, empresa do ramo de compra, desenvolvimento e comercialização imobiliária de diversos produtos do seguimento imobiliário.</a:t>
            </a:r>
          </a:p>
          <a:p>
            <a:pPr marL="0" indent="0" algn="just">
              <a:buNone/>
            </a:pPr>
            <a:endParaRPr lang="pt-BR" dirty="0"/>
          </a:p>
          <a:p>
            <a:pPr algn="just"/>
            <a:r>
              <a:rPr lang="pt-BR" dirty="0"/>
              <a:t>A empresa justifica que adquiriu recentemente do Grupo BRF as propriedades rurais nominadas de Granja I e II, onde estudos preliminares indicaram a vocação da área para uso residencial e comercial, que será definido após estudos aprofundados.</a:t>
            </a:r>
          </a:p>
        </p:txBody>
      </p:sp>
    </p:spTree>
    <p:extLst>
      <p:ext uri="{BB962C8B-B14F-4D97-AF65-F5344CB8AC3E}">
        <p14:creationId xmlns:p14="http://schemas.microsoft.com/office/powerpoint/2010/main" val="4241994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427003" y="550333"/>
            <a:ext cx="8596668" cy="1320800"/>
          </a:xfrm>
        </p:spPr>
        <p:txBody>
          <a:bodyPr/>
          <a:lstStyle/>
          <a:p>
            <a:r>
              <a:rPr lang="pt-BR" dirty="0"/>
              <a:t>DAS ÁREAS</a:t>
            </a:r>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427003" y="1210733"/>
            <a:ext cx="5257799" cy="4047067"/>
          </a:xfrm>
        </p:spPr>
        <p:txBody>
          <a:bodyPr>
            <a:noAutofit/>
          </a:bodyPr>
          <a:lstStyle/>
          <a:p>
            <a:r>
              <a:rPr lang="pt-BR" sz="1600" dirty="0"/>
              <a:t>Matrícula 930: situada no Distrito de Guatambu, com área superficial de 1.917.362 m² (191,7362ha)</a:t>
            </a:r>
          </a:p>
          <a:p>
            <a:r>
              <a:rPr lang="pt-BR" sz="1600" dirty="0"/>
              <a:t>Matrícula 2.732: situada na Fazenda Santo Antônio, com área superficial de 121.000 m² (12,1ha)</a:t>
            </a:r>
          </a:p>
          <a:p>
            <a:r>
              <a:rPr lang="pt-BR" sz="1600" dirty="0"/>
              <a:t>Matrícula 5.057: situada na Fazenda Faxinal do Tigre, com área superficial de 166.125 m² (16,6125ha)</a:t>
            </a:r>
          </a:p>
          <a:p>
            <a:r>
              <a:rPr lang="pt-BR" sz="1600" dirty="0"/>
              <a:t>Matrícula 5.896: situada na Fazenda Santo Antônio, com área superficial de 121.000 m² (12,1ha)</a:t>
            </a:r>
          </a:p>
          <a:p>
            <a:r>
              <a:rPr lang="pt-BR" sz="1600" dirty="0"/>
              <a:t>Matrícula 31.713: situada no Distrito de Guatambu, com área superficial de 813.700 m² (81,37ha)</a:t>
            </a:r>
          </a:p>
          <a:p>
            <a:pPr algn="just"/>
            <a:r>
              <a:rPr lang="pt-BR" sz="1600" dirty="0"/>
              <a:t>Matrícula 34.201: situada no Distrito de Guatambu, com área superficial de 88.600 m² (8,86ha), com área líquida real de 91.000 m² (9,10ha)</a:t>
            </a:r>
          </a:p>
          <a:p>
            <a:r>
              <a:rPr lang="pt-BR" sz="1600" dirty="0"/>
              <a:t>Matrícula 60.066: situada no Distrito de Guatambu, com área superficial de 24.200 m² (2,42ha)</a:t>
            </a:r>
          </a:p>
        </p:txBody>
      </p:sp>
      <p:pic>
        <p:nvPicPr>
          <p:cNvPr id="5" name="Imagem 4">
            <a:extLst>
              <a:ext uri="{FF2B5EF4-FFF2-40B4-BE49-F238E27FC236}">
                <a16:creationId xmlns:a16="http://schemas.microsoft.com/office/drawing/2014/main" id="{B71C84A8-30E4-4DFD-9138-51FF732DA26E}"/>
              </a:ext>
            </a:extLst>
          </p:cNvPr>
          <p:cNvPicPr>
            <a:picLocks noChangeAspect="1"/>
          </p:cNvPicPr>
          <p:nvPr/>
        </p:nvPicPr>
        <p:blipFill rotWithShape="1">
          <a:blip r:embed="rId2"/>
          <a:srcRect l="29058" t="9919" r="867" b="5801"/>
          <a:stretch/>
        </p:blipFill>
        <p:spPr>
          <a:xfrm>
            <a:off x="5884335" y="1210733"/>
            <a:ext cx="6155265" cy="4816546"/>
          </a:xfrm>
          <a:prstGeom prst="rect">
            <a:avLst/>
          </a:prstGeom>
        </p:spPr>
      </p:pic>
    </p:spTree>
    <p:extLst>
      <p:ext uri="{BB962C8B-B14F-4D97-AF65-F5344CB8AC3E}">
        <p14:creationId xmlns:p14="http://schemas.microsoft.com/office/powerpoint/2010/main" val="4102670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1608667" y="2294467"/>
            <a:ext cx="8974665" cy="1320800"/>
          </a:xfrm>
        </p:spPr>
        <p:txBody>
          <a:bodyPr>
            <a:normAutofit fontScale="90000"/>
          </a:bodyPr>
          <a:lstStyle/>
          <a:p>
            <a:pPr algn="ctr"/>
            <a:r>
              <a:rPr lang="pt-BR" sz="3600" dirty="0"/>
              <a:t>INCLUSÃO DE NOVO PARÁGRAFO N</a:t>
            </a:r>
            <a:r>
              <a:rPr lang="pt-BR" dirty="0"/>
              <a:t>O ARTIGO 45 DA LEI COMPLEMENTAR 153/2022 QUE TRATA SOBRE O PARCELAMENTO DO SOLO</a:t>
            </a:r>
            <a:endParaRPr lang="pt-BR" sz="3600" dirty="0"/>
          </a:p>
        </p:txBody>
      </p:sp>
    </p:spTree>
    <p:extLst>
      <p:ext uri="{BB962C8B-B14F-4D97-AF65-F5344CB8AC3E}">
        <p14:creationId xmlns:p14="http://schemas.microsoft.com/office/powerpoint/2010/main" val="696436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p:txBody>
          <a:bodyPr/>
          <a:lstStyle/>
          <a:p>
            <a:r>
              <a:rPr lang="pt-BR" dirty="0"/>
              <a:t>DO OBJETIVO</a:t>
            </a:r>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77334" y="1635656"/>
            <a:ext cx="9457266" cy="1268411"/>
          </a:xfrm>
        </p:spPr>
        <p:txBody>
          <a:bodyPr/>
          <a:lstStyle/>
          <a:p>
            <a:pPr algn="just"/>
            <a:r>
              <a:rPr lang="pt-BR" dirty="0"/>
              <a:t>A Lei Complementar 153/2022, que dispõe sobre o Parcelamento e remembramento do solo para fins urbanos e estabelece normas de regularização fundiária de áreas urbanas no Município de Guatambu e dá outras providências, em seu Art. 45º apresenta o seguinte texto:</a:t>
            </a:r>
          </a:p>
        </p:txBody>
      </p:sp>
      <p:sp>
        <p:nvSpPr>
          <p:cNvPr id="4" name="Espaço Reservado para Conteúdo 2">
            <a:extLst>
              <a:ext uri="{FF2B5EF4-FFF2-40B4-BE49-F238E27FC236}">
                <a16:creationId xmlns:a16="http://schemas.microsoft.com/office/drawing/2014/main" id="{8F42C83D-3A8D-4D96-8914-F5DDE5D7C2EA}"/>
              </a:ext>
            </a:extLst>
          </p:cNvPr>
          <p:cNvSpPr txBox="1">
            <a:spLocks/>
          </p:cNvSpPr>
          <p:nvPr/>
        </p:nvSpPr>
        <p:spPr>
          <a:xfrm>
            <a:off x="3843868" y="2956456"/>
            <a:ext cx="6290732" cy="126841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70000"/>
              </a:lnSpc>
              <a:buNone/>
            </a:pPr>
            <a:r>
              <a:rPr lang="pt-BR" sz="1400" b="1" dirty="0"/>
              <a:t>“Art. 45. A modalidade desmembramento e remembramento deverá seguir o disposto no Artigo 13 da presente lei.</a:t>
            </a:r>
          </a:p>
          <a:p>
            <a:pPr marL="0" indent="0" algn="just">
              <a:lnSpc>
                <a:spcPct val="170000"/>
              </a:lnSpc>
              <a:buNone/>
            </a:pPr>
            <a:r>
              <a:rPr lang="pt-BR" sz="1400" b="1" dirty="0"/>
              <a:t>Parágrafo único. Para os desmembramentos em glebas não loteadas, mas no perímetro urbano, fica determinada a doação mínima de área pública de 10% da área útil a desmembrar (excluindo-se a APP), sendo que a área desmembrada não se situe sobre a caixa viária das vias urbanas frontais de acesso, devendo estas áreas serem doadas como sistema viário.”</a:t>
            </a:r>
          </a:p>
        </p:txBody>
      </p:sp>
    </p:spTree>
    <p:extLst>
      <p:ext uri="{BB962C8B-B14F-4D97-AF65-F5344CB8AC3E}">
        <p14:creationId xmlns:p14="http://schemas.microsoft.com/office/powerpoint/2010/main" val="1498168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77334" y="1034522"/>
            <a:ext cx="9457266" cy="1793345"/>
          </a:xfrm>
        </p:spPr>
        <p:txBody>
          <a:bodyPr>
            <a:normAutofit/>
          </a:bodyPr>
          <a:lstStyle/>
          <a:p>
            <a:pPr algn="just"/>
            <a:r>
              <a:rPr lang="pt-BR" dirty="0"/>
              <a:t>Considerando os processos de desmembramento em andamento no setor de engenharia, sem que, contudo, tenham sido finalizados em razão da insurgência dos proprietários acerca da necessidade de doação mínima de 10% (dez por cento) da área útil ao poder público, faz-se necessária a inclusão de novo parágrafo no Art. 45 da LC 153/2022, conforme segue abaixo</a:t>
            </a:r>
          </a:p>
        </p:txBody>
      </p:sp>
      <p:sp>
        <p:nvSpPr>
          <p:cNvPr id="4" name="Espaço Reservado para Conteúdo 2">
            <a:extLst>
              <a:ext uri="{FF2B5EF4-FFF2-40B4-BE49-F238E27FC236}">
                <a16:creationId xmlns:a16="http://schemas.microsoft.com/office/drawing/2014/main" id="{8F42C83D-3A8D-4D96-8914-F5DDE5D7C2EA}"/>
              </a:ext>
            </a:extLst>
          </p:cNvPr>
          <p:cNvSpPr txBox="1">
            <a:spLocks/>
          </p:cNvSpPr>
          <p:nvPr/>
        </p:nvSpPr>
        <p:spPr>
          <a:xfrm>
            <a:off x="3843868" y="2956456"/>
            <a:ext cx="6290732" cy="1268411"/>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lnSpc>
                <a:spcPct val="150000"/>
              </a:lnSpc>
              <a:buNone/>
            </a:pPr>
            <a:r>
              <a:rPr lang="pt-BR" sz="1400" b="1" dirty="0"/>
              <a:t>“Para os desmembramentos em glebas não loteadas, no perímetro urbano e de expansão urbana, com finalidade rural (área superior a 20.000,00m²), exime-se a doação de 10 % de área pública, desde que seja mantida a finalidade rural, condicionada a apresentação do CCIR e ITR para comprovação de utilização dos lotes para fins rurais, em até 90 dias ao Município .”</a:t>
            </a:r>
          </a:p>
        </p:txBody>
      </p:sp>
    </p:spTree>
    <p:extLst>
      <p:ext uri="{BB962C8B-B14F-4D97-AF65-F5344CB8AC3E}">
        <p14:creationId xmlns:p14="http://schemas.microsoft.com/office/powerpoint/2010/main" val="2045407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a:xfrm>
            <a:off x="1608667" y="2768600"/>
            <a:ext cx="8974665" cy="1320800"/>
          </a:xfrm>
        </p:spPr>
        <p:txBody>
          <a:bodyPr>
            <a:normAutofit/>
          </a:bodyPr>
          <a:lstStyle/>
          <a:p>
            <a:pPr algn="ctr"/>
            <a:r>
              <a:rPr lang="pt-BR" sz="3600" dirty="0"/>
              <a:t>LEGISLAÇÃO DE REGULARIZAÇÃO DE EDIFICAÇÕES</a:t>
            </a:r>
          </a:p>
        </p:txBody>
      </p:sp>
    </p:spTree>
    <p:extLst>
      <p:ext uri="{BB962C8B-B14F-4D97-AF65-F5344CB8AC3E}">
        <p14:creationId xmlns:p14="http://schemas.microsoft.com/office/powerpoint/2010/main" val="3582588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87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0696F-B72E-4E5E-995C-449E53581B32}"/>
              </a:ext>
            </a:extLst>
          </p:cNvPr>
          <p:cNvSpPr>
            <a:spLocks noGrp="1"/>
          </p:cNvSpPr>
          <p:nvPr>
            <p:ph type="title"/>
          </p:nvPr>
        </p:nvSpPr>
        <p:spPr/>
        <p:txBody>
          <a:bodyPr/>
          <a:lstStyle/>
          <a:p>
            <a:r>
              <a:rPr lang="pt-BR" dirty="0"/>
              <a:t>DO OBJETIVO</a:t>
            </a:r>
          </a:p>
        </p:txBody>
      </p:sp>
      <p:sp>
        <p:nvSpPr>
          <p:cNvPr id="3" name="Espaço Reservado para Conteúdo 2">
            <a:extLst>
              <a:ext uri="{FF2B5EF4-FFF2-40B4-BE49-F238E27FC236}">
                <a16:creationId xmlns:a16="http://schemas.microsoft.com/office/drawing/2014/main" id="{CCA203E0-2418-469B-A794-7EB7DC0A87C3}"/>
              </a:ext>
            </a:extLst>
          </p:cNvPr>
          <p:cNvSpPr>
            <a:spLocks noGrp="1"/>
          </p:cNvSpPr>
          <p:nvPr>
            <p:ph idx="1"/>
          </p:nvPr>
        </p:nvSpPr>
        <p:spPr>
          <a:xfrm>
            <a:off x="677334" y="1635656"/>
            <a:ext cx="9457266" cy="3766077"/>
          </a:xfrm>
        </p:spPr>
        <p:txBody>
          <a:bodyPr>
            <a:normAutofit/>
          </a:bodyPr>
          <a:lstStyle/>
          <a:p>
            <a:pPr algn="just"/>
            <a:r>
              <a:rPr lang="pt-BR" dirty="0"/>
              <a:t> Dispõe sobre a regularização de edificações em perímetro urbano, condicionada, quando necessário, à realização de obras, nos termos do art. 67, § 2º, da Lei Complementar n. 150/2022, que instituiu o Plano Diretor de Guatambu, e dá outras providências.	</a:t>
            </a:r>
          </a:p>
          <a:p>
            <a:pPr algn="just"/>
            <a:endParaRPr lang="pt-BR" dirty="0"/>
          </a:p>
        </p:txBody>
      </p:sp>
    </p:spTree>
    <p:extLst>
      <p:ext uri="{BB962C8B-B14F-4D97-AF65-F5344CB8AC3E}">
        <p14:creationId xmlns:p14="http://schemas.microsoft.com/office/powerpoint/2010/main" val="2429731122"/>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514</TotalTime>
  <Words>2248</Words>
  <Application>Microsoft Office PowerPoint</Application>
  <PresentationFormat>Widescreen</PresentationFormat>
  <Paragraphs>136</Paragraphs>
  <Slides>20</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20</vt:i4>
      </vt:variant>
    </vt:vector>
  </HeadingPairs>
  <TitlesOfParts>
    <vt:vector size="24" baseType="lpstr">
      <vt:lpstr>Arial</vt:lpstr>
      <vt:lpstr>Trebuchet MS</vt:lpstr>
      <vt:lpstr>Wingdings 3</vt:lpstr>
      <vt:lpstr>Facetado</vt:lpstr>
      <vt:lpstr>AUDIÊNCIA PÚBLICA</vt:lpstr>
      <vt:lpstr>ALTERAÇÃO DE MACROZONEAMENTO  INCLUSÃO EM PERÍMETRO DE EXPANSÃO URBANA</vt:lpstr>
      <vt:lpstr>DO OBJETIVO</vt:lpstr>
      <vt:lpstr>DAS ÁREAS</vt:lpstr>
      <vt:lpstr>INCLUSÃO DE NOVO PARÁGRAFO NO ARTIGO 45 DA LEI COMPLEMENTAR 153/2022 QUE TRATA SOBRE O PARCELAMENTO DO SOLO</vt:lpstr>
      <vt:lpstr>DO OBJETIVO</vt:lpstr>
      <vt:lpstr>Apresentação do PowerPoint</vt:lpstr>
      <vt:lpstr>LEGISLAÇÃO DE REGULARIZAÇÃO DE EDIFICAÇÕES</vt:lpstr>
      <vt:lpstr>DO OBJETIVO</vt:lpstr>
      <vt:lpstr>DISPOSIÇÕES GERAIS</vt:lpstr>
      <vt:lpstr>DOS IMPEDIMENTOS À REGULARIZAÇÃO</vt:lpstr>
      <vt:lpstr>IRREGULARIDADES PASSÍVEIS DE REGULARIZAÇÃO EM EDIFICAÇÕES RESIDENCIAIS E COMERCIAIS IRREGULARES</vt:lpstr>
      <vt:lpstr>Apresentação do PowerPoint</vt:lpstr>
      <vt:lpstr>IRREGULARIDADES PASSÍVEIS DE REGULARIZAÇÃO EM EDIFICAÇÕES DE INTERESSE PÚBLICO IRREGULARES (TEATROS, SALÕES, TEMPLOS)</vt:lpstr>
      <vt:lpstr>DO PROCEDIMENTO PARA REGULARIZAÇÃO DAS  EDIFICAÇÕES CONSOLIDADAS</vt:lpstr>
      <vt:lpstr>DO PROCEDIMENTO PARA REGULARIZAÇÃO  EDIFICAÇÕES IRREGULARES</vt:lpstr>
      <vt:lpstr>Apresentação do PowerPoint</vt:lpstr>
      <vt:lpstr>DAS MULTAS</vt:lpstr>
      <vt:lpstr>Apresentação do PowerPoint</vt:lpstr>
      <vt:lpstr>DO IMPOSTO SOBRE SERVIÇOS DE QUALQUER NATUREZA - ISS PARA FINS DE REGULARIZAÇÃO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AUDIÊNCIA PÚBLICA</dc:title>
  <dc:creator>User</dc:creator>
  <cp:lastModifiedBy>User</cp:lastModifiedBy>
  <cp:revision>20</cp:revision>
  <dcterms:created xsi:type="dcterms:W3CDTF">2024-10-23T13:57:44Z</dcterms:created>
  <dcterms:modified xsi:type="dcterms:W3CDTF">2024-10-30T13:22:39Z</dcterms:modified>
</cp:coreProperties>
</file>